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IBM Plex Sans" charset="1" panose="020B0503050203000203"/>
      <p:regular r:id="rId20"/>
    </p:embeddedFont>
    <p:embeddedFont>
      <p:font typeface="IBM Plex Sans Bold" charset="1" panose="020B0803050203000203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Masters/notesMaster1.xml" Type="http://schemas.openxmlformats.org/officeDocument/2006/relationships/notesMaster"/><Relationship Id="rId25" Target="theme/theme2.xml" Type="http://schemas.openxmlformats.org/officeDocument/2006/relationships/theme"/><Relationship Id="rId26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Faithfulness:highly aligned with retrieved documents.</a:t>
            </a:r>
          </a:p>
          <a:p>
            <a:r>
              <a:rPr lang="en-US"/>
              <a:t>Answer Relevancy:</a:t>
            </a:r>
          </a:p>
          <a:p>
            <a:r>
              <a:rPr lang="en-US"/>
              <a:t>Context Precision: Limits irrelevant content </a:t>
            </a:r>
          </a:p>
          <a:p>
            <a:r>
              <a:rPr lang="en-US"/>
              <a:t>Context Recall: necessary context for accurate answers.</a:t>
            </a:r>
          </a:p>
          <a:p>
            <a:r>
              <a:rPr lang="en-US"/>
              <a:t>Context Entity Recall:Retains most critical entities for complete responses.</a:t>
            </a:r>
          </a:p>
          <a:p>
            <a:r>
              <a:rPr lang="en-US"/>
              <a:t>Answer Similarity: generated answers == with expected responses.</a:t>
            </a:r>
          </a:p>
          <a:p>
            <a:r>
              <a:rPr lang="en-US"/>
              <a:t>Answer Correctness: Boosts factual accuracy to minimize errors.</a:t>
            </a:r>
          </a:p>
          <a:p>
            <a:r>
              <a:rPr lang="en-US"/>
              <a:t>Harmfulness: Maintains zero tolerance for harmful content.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slide8.xml" Type="http://schemas.openxmlformats.org/officeDocument/2006/relationships/slid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7.jpeg" Type="http://schemas.openxmlformats.org/officeDocument/2006/relationships/image"/><Relationship Id="rId5" Target="../media/image42.png" Type="http://schemas.openxmlformats.org/officeDocument/2006/relationships/image"/><Relationship Id="rId6" Target="../media/image6.pn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Relationship Id="rId3" Target="../media/image44.png" Type="http://schemas.openxmlformats.org/officeDocument/2006/relationships/image"/><Relationship Id="rId4" Target="https://github.com/Pradipta-Sundar-Sahoo/Appian-IITM-AI-Challenge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https://github.com/Pradipta-Sundar-Sahoo/Appian-IITM-AI-Challenge" TargetMode="External" Type="http://schemas.openxmlformats.org/officeDocument/2006/relationships/hyperlink"/><Relationship Id="rId6" Target="https://github.com/Pradipta-Sundar-Sahoo/Appian-IITM-AI-Challenge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slide3.xml" Type="http://schemas.openxmlformats.org/officeDocument/2006/relationships/slide"/><Relationship Id="rId3" Target="slide4.xml" Type="http://schemas.openxmlformats.org/officeDocument/2006/relationships/slide"/><Relationship Id="rId4" Target="slide11.xml" Type="http://schemas.openxmlformats.org/officeDocument/2006/relationships/slide"/><Relationship Id="rId5" Target="slide5.xml" Type="http://schemas.openxmlformats.org/officeDocument/2006/relationships/slide"/><Relationship Id="rId6" Target="slide7.xml" Type="http://schemas.openxmlformats.org/officeDocument/2006/relationships/slide"/><Relationship Id="rId7" Target="slide10.xml" Type="http://schemas.openxmlformats.org/officeDocument/2006/relationships/slide"/><Relationship Id="rId8" Target="../media/image7.jpeg" Type="http://schemas.openxmlformats.org/officeDocument/2006/relationships/image"/><Relationship Id="rId9" Target="slide8.xml" Type="http://schemas.openxmlformats.org/officeDocument/2006/relationships/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7.jpe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7.jpeg" Type="http://schemas.openxmlformats.org/officeDocument/2006/relationships/image"/><Relationship Id="rId12" Target="../media/image6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slide2.xml" Type="http://schemas.openxmlformats.org/officeDocument/2006/relationships/slid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7.jpeg" Type="http://schemas.openxmlformats.org/officeDocument/2006/relationships/image"/><Relationship Id="rId6" Target="../media/image6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6.png" Type="http://schemas.openxmlformats.org/officeDocument/2006/relationships/image"/><Relationship Id="rId12" Target="../media/image24.png" Type="http://schemas.openxmlformats.org/officeDocument/2006/relationships/image"/><Relationship Id="rId13" Target="../media/image25.jpeg" Type="http://schemas.openxmlformats.org/officeDocument/2006/relationships/image"/><Relationship Id="rId14" Target="../media/image26.jpeg" Type="http://schemas.openxmlformats.org/officeDocument/2006/relationships/image"/><Relationship Id="rId15" Target="../media/image27.png" Type="http://schemas.openxmlformats.org/officeDocument/2006/relationships/image"/><Relationship Id="rId2" Target="slide2.xml" Type="http://schemas.openxmlformats.org/officeDocument/2006/relationships/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7.jpeg" Type="http://schemas.openxmlformats.org/officeDocument/2006/relationships/image"/><Relationship Id="rId6" Target="../media/image19.jpe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Relationship Id="rId3" Target="https://github.com/Pradipta-Sundar-Sahoo/Appian-IITM-AI-Challenge" TargetMode="External" Type="http://schemas.openxmlformats.org/officeDocument/2006/relationships/hyperlink"/><Relationship Id="rId4" Target="../media/image7.jpeg" Type="http://schemas.openxmlformats.org/officeDocument/2006/relationships/image"/><Relationship Id="rId5" Target="https://drive.google.com/file/d/1n5WeM7gYoa0pletWTSixzVyBiG0O26Cw/view?usp=sharing" TargetMode="External" Type="http://schemas.openxmlformats.org/officeDocument/2006/relationships/hyperlink"/><Relationship Id="rId6" Target="../media/image6.png" Type="http://schemas.openxmlformats.org/officeDocument/2006/relationships/image"/><Relationship Id="rId7" Target="https://drive.google.com/file/d/15QAFRjQzk7eCQj3ofOgwG92j8aqJ2vgn/view?usp=sharing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27211">
            <a:off x="14295600" y="-2005524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22757">
            <a:off x="-3518081" y="6224076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132870" y="1109187"/>
            <a:ext cx="10022260" cy="2384914"/>
            <a:chOff x="0" y="0"/>
            <a:chExt cx="13363013" cy="31798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737454" y="530948"/>
              <a:ext cx="5120471" cy="2117988"/>
            </a:xfrm>
            <a:custGeom>
              <a:avLst/>
              <a:gdLst/>
              <a:ahLst/>
              <a:cxnLst/>
              <a:rect r="r" b="b" t="t" l="l"/>
              <a:pathLst>
                <a:path h="2117988" w="5120471">
                  <a:moveTo>
                    <a:pt x="0" y="0"/>
                  </a:moveTo>
                  <a:lnTo>
                    <a:pt x="5120471" y="0"/>
                  </a:lnTo>
                  <a:lnTo>
                    <a:pt x="5120471" y="2117989"/>
                  </a:lnTo>
                  <a:lnTo>
                    <a:pt x="0" y="2117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63" t="0" r="-2363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6328" cy="3179885"/>
            </a:xfrm>
            <a:custGeom>
              <a:avLst/>
              <a:gdLst/>
              <a:ahLst/>
              <a:cxnLst/>
              <a:rect r="r" b="b" t="t" l="l"/>
              <a:pathLst>
                <a:path h="3179885" w="3036328">
                  <a:moveTo>
                    <a:pt x="0" y="0"/>
                  </a:moveTo>
                  <a:lnTo>
                    <a:pt x="3036328" y="0"/>
                  </a:lnTo>
                  <a:lnTo>
                    <a:pt x="3036328" y="3179885"/>
                  </a:lnTo>
                  <a:lnTo>
                    <a:pt x="0" y="31798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63" t="0" r="-2363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559052" y="443025"/>
              <a:ext cx="3803962" cy="2293834"/>
            </a:xfrm>
            <a:custGeom>
              <a:avLst/>
              <a:gdLst/>
              <a:ahLst/>
              <a:cxnLst/>
              <a:rect r="r" b="b" t="t" l="l"/>
              <a:pathLst>
                <a:path h="2293834" w="3803962">
                  <a:moveTo>
                    <a:pt x="0" y="0"/>
                  </a:moveTo>
                  <a:lnTo>
                    <a:pt x="3803961" y="0"/>
                  </a:lnTo>
                  <a:lnTo>
                    <a:pt x="3803961" y="2293835"/>
                  </a:lnTo>
                  <a:lnTo>
                    <a:pt x="0" y="22938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98454" t="-40093" r="-108817" b="-5309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183557" y="3905674"/>
            <a:ext cx="11920887" cy="2475652"/>
            <a:chOff x="0" y="0"/>
            <a:chExt cx="15894516" cy="330086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464362"/>
              <a:ext cx="15894516" cy="836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2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90467"/>
              <a:ext cx="15894516" cy="1883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227"/>
                </a:lnSpc>
              </a:pPr>
              <a:r>
                <a:rPr lang="en-US" sz="10227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Appian AI Challenge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634608" y="9685499"/>
            <a:ext cx="19248046" cy="601501"/>
          </a:xfrm>
          <a:custGeom>
            <a:avLst/>
            <a:gdLst/>
            <a:ahLst/>
            <a:cxnLst/>
            <a:rect r="r" b="b" t="t" l="l"/>
            <a:pathLst>
              <a:path h="601501" w="19248046">
                <a:moveTo>
                  <a:pt x="0" y="0"/>
                </a:moveTo>
                <a:lnTo>
                  <a:pt x="19248046" y="0"/>
                </a:lnTo>
                <a:lnTo>
                  <a:pt x="19248046" y="601501"/>
                </a:lnTo>
                <a:lnTo>
                  <a:pt x="0" y="6015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734244" y="8454003"/>
            <a:ext cx="6408089" cy="970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00"/>
              </a:lnSpc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Pradipta Sundar Sahoo</a:t>
            </a:r>
          </a:p>
          <a:p>
            <a:pPr algn="just" marL="0" indent="0" lvl="0">
              <a:lnSpc>
                <a:spcPts val="2500"/>
              </a:lnSpc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Indian Institute of Technology (IIT) Roorkee</a:t>
            </a:r>
          </a:p>
          <a:p>
            <a:pPr algn="just">
              <a:lnSpc>
                <a:spcPts val="2500"/>
              </a:lnSpc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pradipta_ss@ch.iitr.ac.in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96100" y="6047628"/>
            <a:ext cx="13295800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b="true" sz="3100" u="sng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Project-1</a:t>
            </a:r>
          </a:p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Classification and processing of unstructured financial documents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76618" y="7422018"/>
            <a:ext cx="2059285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b="true" sz="2800" u="sng">
                <a:solidFill>
                  <a:srgbClr val="E7191F"/>
                </a:solidFill>
                <a:latin typeface="IBM Plex Sans Bold"/>
                <a:ea typeface="IBM Plex Sans Bold"/>
                <a:cs typeface="IBM Plex Sans Bold"/>
                <a:sym typeface="IBM Plex Sans Bold"/>
                <a:hlinkClick r:id="rId8" action="ppaction://hlinksldjump"/>
              </a:rPr>
              <a:t>Access links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9652" y="-834146"/>
            <a:ext cx="10008650" cy="11588963"/>
          </a:xfrm>
          <a:custGeom>
            <a:avLst/>
            <a:gdLst/>
            <a:ahLst/>
            <a:cxnLst/>
            <a:rect r="r" b="b" t="t" l="l"/>
            <a:pathLst>
              <a:path h="11588963" w="10008650">
                <a:moveTo>
                  <a:pt x="0" y="0"/>
                </a:moveTo>
                <a:lnTo>
                  <a:pt x="10008649" y="0"/>
                </a:lnTo>
                <a:lnTo>
                  <a:pt x="10008649" y="11588963"/>
                </a:lnTo>
                <a:lnTo>
                  <a:pt x="0" y="11588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731254" y="9625463"/>
            <a:ext cx="29910589" cy="747765"/>
          </a:xfrm>
          <a:custGeom>
            <a:avLst/>
            <a:gdLst/>
            <a:ahLst/>
            <a:cxnLst/>
            <a:rect r="r" b="b" t="t" l="l"/>
            <a:pathLst>
              <a:path h="747765" w="29910589">
                <a:moveTo>
                  <a:pt x="0" y="0"/>
                </a:moveTo>
                <a:lnTo>
                  <a:pt x="29910589" y="0"/>
                </a:lnTo>
                <a:lnTo>
                  <a:pt x="29910589" y="747764"/>
                </a:lnTo>
                <a:lnTo>
                  <a:pt x="0" y="747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90146" y="8327975"/>
            <a:ext cx="5650629" cy="930325"/>
          </a:xfrm>
          <a:custGeom>
            <a:avLst/>
            <a:gdLst/>
            <a:ahLst/>
            <a:cxnLst/>
            <a:rect r="r" b="b" t="t" l="l"/>
            <a:pathLst>
              <a:path h="930325" w="5650629">
                <a:moveTo>
                  <a:pt x="0" y="0"/>
                </a:moveTo>
                <a:lnTo>
                  <a:pt x="5650629" y="0"/>
                </a:lnTo>
                <a:lnTo>
                  <a:pt x="5650629" y="930325"/>
                </a:lnTo>
                <a:lnTo>
                  <a:pt x="0" y="9303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9856"/>
            </a:stretch>
          </a:blipFill>
          <a:ln w="19050" cap="sq">
            <a:solidFill>
              <a:srgbClr val="9600F2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52171" y="2733869"/>
            <a:ext cx="10693163" cy="7299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1"/>
              </a:lnSpc>
            </a:pPr>
            <a:r>
              <a:rPr lang="en-US" sz="172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Multimodal  input and output:</a:t>
            </a:r>
          </a:p>
          <a:p>
            <a:pPr algn="l">
              <a:lnSpc>
                <a:spcPts val="2421"/>
              </a:lnSpc>
            </a:pPr>
            <a:r>
              <a:rPr lang="en-US" sz="17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have already been implemented.(</a:t>
            </a:r>
            <a:r>
              <a:rPr lang="en-US" sz="172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repo</a:t>
            </a:r>
            <a:r>
              <a:rPr lang="en-US" sz="17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). </a:t>
            </a:r>
            <a:r>
              <a:rPr lang="en-US" sz="172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But do we actually need it?</a:t>
            </a:r>
          </a:p>
          <a:p>
            <a:pPr algn="l">
              <a:lnSpc>
                <a:spcPts val="2421"/>
              </a:lnSpc>
            </a:pPr>
          </a:p>
          <a:p>
            <a:pPr algn="l">
              <a:lnSpc>
                <a:spcPts val="2421"/>
              </a:lnSpc>
            </a:pPr>
            <a:r>
              <a:rPr lang="en-US" sz="172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Multilingual: </a:t>
            </a:r>
          </a:p>
          <a:p>
            <a:pPr algn="l">
              <a:lnSpc>
                <a:spcPts val="2421"/>
              </a:lnSpc>
            </a:pPr>
            <a:r>
              <a:rPr lang="en-US" sz="17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knows how to implement. Could be useful !!!.</a:t>
            </a:r>
          </a:p>
          <a:p>
            <a:pPr algn="l">
              <a:lnSpc>
                <a:spcPts val="2421"/>
              </a:lnSpc>
            </a:pPr>
          </a:p>
          <a:p>
            <a:pPr algn="l">
              <a:lnSpc>
                <a:spcPts val="2421"/>
              </a:lnSpc>
            </a:pPr>
            <a:r>
              <a:rPr lang="en-US" sz="172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Faster Inference :</a:t>
            </a:r>
          </a:p>
          <a:p>
            <a:pPr algn="l">
              <a:lnSpc>
                <a:spcPts val="2421"/>
              </a:lnSpc>
            </a:pPr>
            <a:r>
              <a:rPr lang="en-US" sz="17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could use small llms.</a:t>
            </a:r>
          </a:p>
          <a:p>
            <a:pPr algn="l">
              <a:lnSpc>
                <a:spcPts val="2421"/>
              </a:lnSpc>
            </a:pPr>
          </a:p>
          <a:p>
            <a:pPr algn="l">
              <a:lnSpc>
                <a:spcPts val="2421"/>
              </a:lnSpc>
            </a:pPr>
            <a:r>
              <a:rPr lang="en-US" sz="172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Scalability:</a:t>
            </a:r>
          </a:p>
          <a:p>
            <a:pPr algn="l">
              <a:lnSpc>
                <a:spcPts val="2421"/>
              </a:lnSpc>
            </a:pPr>
            <a:r>
              <a:rPr lang="en-US" sz="17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have already implemented a </a:t>
            </a:r>
            <a:r>
              <a:rPr lang="en-US" sz="172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FastAPI </a:t>
            </a:r>
            <a:r>
              <a:rPr lang="en-US" sz="17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code. It could be used for production. (</a:t>
            </a:r>
            <a:r>
              <a:rPr lang="en-US" sz="172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repo</a:t>
            </a:r>
            <a:r>
              <a:rPr lang="en-US" sz="17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).</a:t>
            </a:r>
          </a:p>
          <a:p>
            <a:pPr algn="l">
              <a:lnSpc>
                <a:spcPts val="2421"/>
              </a:lnSpc>
            </a:pPr>
          </a:p>
          <a:p>
            <a:pPr algn="l">
              <a:lnSpc>
                <a:spcPts val="2421"/>
              </a:lnSpc>
            </a:pPr>
            <a:r>
              <a:rPr lang="en-US" sz="172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Relevance:</a:t>
            </a:r>
          </a:p>
          <a:p>
            <a:pPr algn="l">
              <a:lnSpc>
                <a:spcPts val="2421"/>
              </a:lnSpc>
            </a:pPr>
            <a:r>
              <a:rPr lang="en-US" sz="17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Reranked all results according to relevance. May a more robust way be done.</a:t>
            </a:r>
          </a:p>
          <a:p>
            <a:pPr algn="l">
              <a:lnSpc>
                <a:spcPts val="2421"/>
              </a:lnSpc>
            </a:pPr>
          </a:p>
          <a:p>
            <a:pPr algn="l">
              <a:lnSpc>
                <a:spcPts val="2421"/>
              </a:lnSpc>
            </a:pPr>
            <a:r>
              <a:rPr lang="en-US" sz="172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More robust:</a:t>
            </a:r>
          </a:p>
          <a:p>
            <a:pPr algn="l">
              <a:lnSpc>
                <a:spcPts val="2421"/>
              </a:lnSpc>
            </a:pPr>
            <a:r>
              <a:rPr lang="en-US" sz="17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 have already some extra info about different categories that APPIAN could track in future.</a:t>
            </a:r>
          </a:p>
          <a:p>
            <a:pPr algn="l">
              <a:lnSpc>
                <a:spcPts val="2421"/>
              </a:lnSpc>
            </a:pPr>
            <a:r>
              <a:rPr lang="en-US" sz="17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But more info can be fed.</a:t>
            </a:r>
          </a:p>
          <a:p>
            <a:pPr algn="l">
              <a:lnSpc>
                <a:spcPts val="2421"/>
              </a:lnSpc>
            </a:pPr>
          </a:p>
          <a:p>
            <a:pPr algn="l">
              <a:lnSpc>
                <a:spcPts val="2421"/>
              </a:lnSpc>
            </a:pPr>
            <a:r>
              <a:rPr lang="en-US" sz="172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Cost-effective:</a:t>
            </a:r>
          </a:p>
          <a:p>
            <a:pPr algn="l">
              <a:lnSpc>
                <a:spcPts val="2421"/>
              </a:lnSpc>
            </a:pPr>
            <a:r>
              <a:rPr lang="en-US" sz="17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Instead of EC2, can be deployed in serverless instances. </a:t>
            </a:r>
          </a:p>
          <a:p>
            <a:pPr algn="l">
              <a:lnSpc>
                <a:spcPts val="2421"/>
              </a:lnSpc>
            </a:pPr>
            <a:r>
              <a:rPr lang="en-US" sz="17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More intermediate stuffs can be removed to lower the tokens count.</a:t>
            </a:r>
          </a:p>
          <a:p>
            <a:pPr algn="l">
              <a:lnSpc>
                <a:spcPts val="2421"/>
              </a:lnSpc>
            </a:pPr>
          </a:p>
          <a:p>
            <a:pPr algn="l">
              <a:lnSpc>
                <a:spcPts val="2421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3078578" y="4318350"/>
            <a:ext cx="4730031" cy="1283970"/>
            <a:chOff x="0" y="0"/>
            <a:chExt cx="6306707" cy="171196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731520"/>
              <a:ext cx="1443990" cy="280670"/>
              <a:chOff x="0" y="0"/>
              <a:chExt cx="1443990" cy="28067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49530" y="48260"/>
                <a:ext cx="1344930" cy="218440"/>
              </a:xfrm>
              <a:custGeom>
                <a:avLst/>
                <a:gdLst/>
                <a:ahLst/>
                <a:cxnLst/>
                <a:rect r="r" b="b" t="t" l="l"/>
                <a:pathLst>
                  <a:path h="218440" w="1344930">
                    <a:moveTo>
                      <a:pt x="78740" y="12700"/>
                    </a:moveTo>
                    <a:cubicBezTo>
                      <a:pt x="1285240" y="6350"/>
                      <a:pt x="1295400" y="7620"/>
                      <a:pt x="1309370" y="20320"/>
                    </a:cubicBezTo>
                    <a:cubicBezTo>
                      <a:pt x="1325880" y="35560"/>
                      <a:pt x="1344930" y="71120"/>
                      <a:pt x="1343660" y="95250"/>
                    </a:cubicBezTo>
                    <a:cubicBezTo>
                      <a:pt x="1342390" y="120650"/>
                      <a:pt x="1319530" y="153670"/>
                      <a:pt x="1300480" y="167640"/>
                    </a:cubicBezTo>
                    <a:cubicBezTo>
                      <a:pt x="1285240" y="177800"/>
                      <a:pt x="1263650" y="181610"/>
                      <a:pt x="1245870" y="179070"/>
                    </a:cubicBezTo>
                    <a:cubicBezTo>
                      <a:pt x="1228090" y="177800"/>
                      <a:pt x="1206500" y="170180"/>
                      <a:pt x="1193800" y="154940"/>
                    </a:cubicBezTo>
                    <a:cubicBezTo>
                      <a:pt x="1178560" y="138430"/>
                      <a:pt x="1163320" y="100330"/>
                      <a:pt x="1167130" y="76200"/>
                    </a:cubicBezTo>
                    <a:cubicBezTo>
                      <a:pt x="1170940" y="52070"/>
                      <a:pt x="1197610" y="21590"/>
                      <a:pt x="1217930" y="10160"/>
                    </a:cubicBezTo>
                    <a:cubicBezTo>
                      <a:pt x="1234440" y="1270"/>
                      <a:pt x="1257300" y="0"/>
                      <a:pt x="1273810" y="3810"/>
                    </a:cubicBezTo>
                    <a:cubicBezTo>
                      <a:pt x="1291590" y="7620"/>
                      <a:pt x="1311910" y="19050"/>
                      <a:pt x="1323340" y="33020"/>
                    </a:cubicBezTo>
                    <a:cubicBezTo>
                      <a:pt x="1334770" y="46990"/>
                      <a:pt x="1342390" y="68580"/>
                      <a:pt x="1343660" y="86360"/>
                    </a:cubicBezTo>
                    <a:cubicBezTo>
                      <a:pt x="1344930" y="104140"/>
                      <a:pt x="1341120" y="125730"/>
                      <a:pt x="1328420" y="140970"/>
                    </a:cubicBezTo>
                    <a:cubicBezTo>
                      <a:pt x="1314450" y="158750"/>
                      <a:pt x="1296670" y="170180"/>
                      <a:pt x="1254760" y="180340"/>
                    </a:cubicBezTo>
                    <a:cubicBezTo>
                      <a:pt x="1098550" y="218440"/>
                      <a:pt x="189230" y="207010"/>
                      <a:pt x="60960" y="166370"/>
                    </a:cubicBezTo>
                    <a:cubicBezTo>
                      <a:pt x="33020" y="157480"/>
                      <a:pt x="25400" y="149860"/>
                      <a:pt x="15240" y="134620"/>
                    </a:cubicBezTo>
                    <a:cubicBezTo>
                      <a:pt x="5080" y="120650"/>
                      <a:pt x="0" y="99060"/>
                      <a:pt x="1270" y="81280"/>
                    </a:cubicBezTo>
                    <a:cubicBezTo>
                      <a:pt x="3810" y="64770"/>
                      <a:pt x="15240" y="44450"/>
                      <a:pt x="27940" y="33020"/>
                    </a:cubicBezTo>
                    <a:cubicBezTo>
                      <a:pt x="40640" y="21590"/>
                      <a:pt x="78740" y="12700"/>
                      <a:pt x="78740" y="12700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1281430" y="318770"/>
              <a:ext cx="265430" cy="648970"/>
              <a:chOff x="0" y="0"/>
              <a:chExt cx="265430" cy="64897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5720" y="48260"/>
                <a:ext cx="181610" cy="554990"/>
              </a:xfrm>
              <a:custGeom>
                <a:avLst/>
                <a:gdLst/>
                <a:ahLst/>
                <a:cxnLst/>
                <a:rect r="r" b="b" t="t" l="l"/>
                <a:pathLst>
                  <a:path h="554990" w="181610">
                    <a:moveTo>
                      <a:pt x="7620" y="476250"/>
                    </a:moveTo>
                    <a:cubicBezTo>
                      <a:pt x="19050" y="29210"/>
                      <a:pt x="26670" y="24130"/>
                      <a:pt x="39370" y="16510"/>
                    </a:cubicBezTo>
                    <a:cubicBezTo>
                      <a:pt x="53340" y="7620"/>
                      <a:pt x="77470" y="1270"/>
                      <a:pt x="95250" y="2540"/>
                    </a:cubicBezTo>
                    <a:cubicBezTo>
                      <a:pt x="113030" y="5080"/>
                      <a:pt x="134620" y="16510"/>
                      <a:pt x="147320" y="30480"/>
                    </a:cubicBezTo>
                    <a:cubicBezTo>
                      <a:pt x="158750" y="43180"/>
                      <a:pt x="168910" y="66040"/>
                      <a:pt x="167640" y="85090"/>
                    </a:cubicBezTo>
                    <a:cubicBezTo>
                      <a:pt x="166370" y="106680"/>
                      <a:pt x="151130" y="139700"/>
                      <a:pt x="132080" y="152400"/>
                    </a:cubicBezTo>
                    <a:cubicBezTo>
                      <a:pt x="113030" y="165100"/>
                      <a:pt x="76200" y="168910"/>
                      <a:pt x="54610" y="161290"/>
                    </a:cubicBezTo>
                    <a:cubicBezTo>
                      <a:pt x="34290" y="152400"/>
                      <a:pt x="11430" y="123190"/>
                      <a:pt x="5080" y="102870"/>
                    </a:cubicBezTo>
                    <a:cubicBezTo>
                      <a:pt x="0" y="85090"/>
                      <a:pt x="3810" y="64770"/>
                      <a:pt x="11430" y="49530"/>
                    </a:cubicBezTo>
                    <a:cubicBezTo>
                      <a:pt x="17780" y="35560"/>
                      <a:pt x="30480" y="19050"/>
                      <a:pt x="46990" y="11430"/>
                    </a:cubicBezTo>
                    <a:cubicBezTo>
                      <a:pt x="67310" y="3810"/>
                      <a:pt x="104140" y="1270"/>
                      <a:pt x="124460" y="11430"/>
                    </a:cubicBezTo>
                    <a:cubicBezTo>
                      <a:pt x="144780" y="22860"/>
                      <a:pt x="165100" y="53340"/>
                      <a:pt x="167640" y="76200"/>
                    </a:cubicBezTo>
                    <a:cubicBezTo>
                      <a:pt x="170180" y="97790"/>
                      <a:pt x="156210" y="132080"/>
                      <a:pt x="138430" y="147320"/>
                    </a:cubicBezTo>
                    <a:cubicBezTo>
                      <a:pt x="121920" y="162560"/>
                      <a:pt x="85090" y="170180"/>
                      <a:pt x="63500" y="163830"/>
                    </a:cubicBezTo>
                    <a:cubicBezTo>
                      <a:pt x="41910" y="157480"/>
                      <a:pt x="16510" y="129540"/>
                      <a:pt x="7620" y="110490"/>
                    </a:cubicBezTo>
                    <a:cubicBezTo>
                      <a:pt x="1270" y="96520"/>
                      <a:pt x="2540" y="78740"/>
                      <a:pt x="6350" y="64770"/>
                    </a:cubicBezTo>
                    <a:cubicBezTo>
                      <a:pt x="8890" y="52070"/>
                      <a:pt x="13970" y="39370"/>
                      <a:pt x="24130" y="30480"/>
                    </a:cubicBezTo>
                    <a:cubicBezTo>
                      <a:pt x="39370" y="16510"/>
                      <a:pt x="73660" y="0"/>
                      <a:pt x="95250" y="2540"/>
                    </a:cubicBezTo>
                    <a:cubicBezTo>
                      <a:pt x="118110" y="5080"/>
                      <a:pt x="146050" y="25400"/>
                      <a:pt x="158750" y="46990"/>
                    </a:cubicBezTo>
                    <a:cubicBezTo>
                      <a:pt x="171450" y="68580"/>
                      <a:pt x="166370" y="95250"/>
                      <a:pt x="167640" y="134620"/>
                    </a:cubicBezTo>
                    <a:cubicBezTo>
                      <a:pt x="170180" y="217170"/>
                      <a:pt x="181610" y="454660"/>
                      <a:pt x="154940" y="513080"/>
                    </a:cubicBezTo>
                    <a:cubicBezTo>
                      <a:pt x="143510" y="534670"/>
                      <a:pt x="129540" y="543560"/>
                      <a:pt x="113030" y="548640"/>
                    </a:cubicBezTo>
                    <a:cubicBezTo>
                      <a:pt x="96520" y="554990"/>
                      <a:pt x="73660" y="554990"/>
                      <a:pt x="58420" y="548640"/>
                    </a:cubicBezTo>
                    <a:cubicBezTo>
                      <a:pt x="41910" y="543560"/>
                      <a:pt x="25400" y="525780"/>
                      <a:pt x="16510" y="513080"/>
                    </a:cubicBezTo>
                    <a:cubicBezTo>
                      <a:pt x="10160" y="501650"/>
                      <a:pt x="7620" y="476250"/>
                      <a:pt x="7620" y="476250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1311910" y="318770"/>
              <a:ext cx="815340" cy="269240"/>
              <a:chOff x="0" y="0"/>
              <a:chExt cx="815340" cy="26924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48260" y="46990"/>
                <a:ext cx="721360" cy="187960"/>
              </a:xfrm>
              <a:custGeom>
                <a:avLst/>
                <a:gdLst/>
                <a:ahLst/>
                <a:cxnLst/>
                <a:rect r="r" b="b" t="t" l="l"/>
                <a:pathLst>
                  <a:path h="187960" w="721360">
                    <a:moveTo>
                      <a:pt x="80010" y="7620"/>
                    </a:moveTo>
                    <a:cubicBezTo>
                      <a:pt x="693420" y="20320"/>
                      <a:pt x="707390" y="43180"/>
                      <a:pt x="715010" y="63500"/>
                    </a:cubicBezTo>
                    <a:cubicBezTo>
                      <a:pt x="721360" y="80010"/>
                      <a:pt x="718820" y="101600"/>
                      <a:pt x="712470" y="116840"/>
                    </a:cubicBezTo>
                    <a:cubicBezTo>
                      <a:pt x="706120" y="133350"/>
                      <a:pt x="693420" y="149860"/>
                      <a:pt x="676910" y="158750"/>
                    </a:cubicBezTo>
                    <a:cubicBezTo>
                      <a:pt x="657860" y="167640"/>
                      <a:pt x="618490" y="170180"/>
                      <a:pt x="598170" y="162560"/>
                    </a:cubicBezTo>
                    <a:cubicBezTo>
                      <a:pt x="581660" y="156210"/>
                      <a:pt x="567690" y="140970"/>
                      <a:pt x="558800" y="125730"/>
                    </a:cubicBezTo>
                    <a:cubicBezTo>
                      <a:pt x="551180" y="110490"/>
                      <a:pt x="546100" y="90170"/>
                      <a:pt x="549910" y="72390"/>
                    </a:cubicBezTo>
                    <a:cubicBezTo>
                      <a:pt x="556260" y="50800"/>
                      <a:pt x="579120" y="20320"/>
                      <a:pt x="598170" y="8890"/>
                    </a:cubicBezTo>
                    <a:cubicBezTo>
                      <a:pt x="614680" y="0"/>
                      <a:pt x="635000" y="0"/>
                      <a:pt x="651510" y="3810"/>
                    </a:cubicBezTo>
                    <a:cubicBezTo>
                      <a:pt x="668020" y="7620"/>
                      <a:pt x="687070" y="16510"/>
                      <a:pt x="698500" y="31750"/>
                    </a:cubicBezTo>
                    <a:cubicBezTo>
                      <a:pt x="711200" y="49530"/>
                      <a:pt x="718820" y="87630"/>
                      <a:pt x="715010" y="107950"/>
                    </a:cubicBezTo>
                    <a:cubicBezTo>
                      <a:pt x="711200" y="125730"/>
                      <a:pt x="698500" y="142240"/>
                      <a:pt x="684530" y="153670"/>
                    </a:cubicBezTo>
                    <a:cubicBezTo>
                      <a:pt x="671830" y="163830"/>
                      <a:pt x="660400" y="166370"/>
                      <a:pt x="633730" y="170180"/>
                    </a:cubicBezTo>
                    <a:cubicBezTo>
                      <a:pt x="546100" y="184150"/>
                      <a:pt x="143510" y="187960"/>
                      <a:pt x="60960" y="161290"/>
                    </a:cubicBezTo>
                    <a:cubicBezTo>
                      <a:pt x="35560" y="153670"/>
                      <a:pt x="25400" y="144780"/>
                      <a:pt x="15240" y="129540"/>
                    </a:cubicBezTo>
                    <a:cubicBezTo>
                      <a:pt x="6350" y="115570"/>
                      <a:pt x="0" y="93980"/>
                      <a:pt x="2540" y="76200"/>
                    </a:cubicBezTo>
                    <a:cubicBezTo>
                      <a:pt x="5080" y="59690"/>
                      <a:pt x="15240" y="39370"/>
                      <a:pt x="27940" y="27940"/>
                    </a:cubicBezTo>
                    <a:cubicBezTo>
                      <a:pt x="40640" y="16510"/>
                      <a:pt x="80010" y="7620"/>
                      <a:pt x="80010" y="7620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1306830" y="769620"/>
              <a:ext cx="265430" cy="680720"/>
              <a:chOff x="0" y="0"/>
              <a:chExt cx="265430" cy="68072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33020" y="48260"/>
                <a:ext cx="184150" cy="584200"/>
              </a:xfrm>
              <a:custGeom>
                <a:avLst/>
                <a:gdLst/>
                <a:ahLst/>
                <a:cxnLst/>
                <a:rect r="r" b="b" t="t" l="l"/>
                <a:pathLst>
                  <a:path h="584200" w="184150">
                    <a:moveTo>
                      <a:pt x="177800" y="80010"/>
                    </a:moveTo>
                    <a:cubicBezTo>
                      <a:pt x="170180" y="548640"/>
                      <a:pt x="160020" y="557530"/>
                      <a:pt x="146050" y="567690"/>
                    </a:cubicBezTo>
                    <a:cubicBezTo>
                      <a:pt x="132080" y="576580"/>
                      <a:pt x="113030" y="584200"/>
                      <a:pt x="95250" y="581660"/>
                    </a:cubicBezTo>
                    <a:cubicBezTo>
                      <a:pt x="73660" y="579120"/>
                      <a:pt x="40640" y="561340"/>
                      <a:pt x="29210" y="541020"/>
                    </a:cubicBezTo>
                    <a:cubicBezTo>
                      <a:pt x="17780" y="521970"/>
                      <a:pt x="17780" y="483870"/>
                      <a:pt x="25400" y="463550"/>
                    </a:cubicBezTo>
                    <a:cubicBezTo>
                      <a:pt x="30480" y="447040"/>
                      <a:pt x="46990" y="433070"/>
                      <a:pt x="60960" y="425450"/>
                    </a:cubicBezTo>
                    <a:cubicBezTo>
                      <a:pt x="76200" y="417830"/>
                      <a:pt x="96520" y="412750"/>
                      <a:pt x="113030" y="417830"/>
                    </a:cubicBezTo>
                    <a:cubicBezTo>
                      <a:pt x="134620" y="422910"/>
                      <a:pt x="165100" y="445770"/>
                      <a:pt x="175260" y="463550"/>
                    </a:cubicBezTo>
                    <a:cubicBezTo>
                      <a:pt x="184150" y="480060"/>
                      <a:pt x="184150" y="500380"/>
                      <a:pt x="180340" y="516890"/>
                    </a:cubicBezTo>
                    <a:cubicBezTo>
                      <a:pt x="177800" y="533400"/>
                      <a:pt x="167640" y="551180"/>
                      <a:pt x="153670" y="561340"/>
                    </a:cubicBezTo>
                    <a:cubicBezTo>
                      <a:pt x="135890" y="574040"/>
                      <a:pt x="99060" y="582930"/>
                      <a:pt x="77470" y="579120"/>
                    </a:cubicBezTo>
                    <a:cubicBezTo>
                      <a:pt x="60960" y="575310"/>
                      <a:pt x="44450" y="562610"/>
                      <a:pt x="34290" y="548640"/>
                    </a:cubicBezTo>
                    <a:cubicBezTo>
                      <a:pt x="24130" y="535940"/>
                      <a:pt x="21590" y="524510"/>
                      <a:pt x="17780" y="499110"/>
                    </a:cubicBezTo>
                    <a:cubicBezTo>
                      <a:pt x="6350" y="424180"/>
                      <a:pt x="0" y="109220"/>
                      <a:pt x="30480" y="43180"/>
                    </a:cubicBezTo>
                    <a:cubicBezTo>
                      <a:pt x="41910" y="20320"/>
                      <a:pt x="58420" y="13970"/>
                      <a:pt x="72390" y="7620"/>
                    </a:cubicBezTo>
                    <a:cubicBezTo>
                      <a:pt x="83820" y="1270"/>
                      <a:pt x="96520" y="0"/>
                      <a:pt x="109220" y="2540"/>
                    </a:cubicBezTo>
                    <a:cubicBezTo>
                      <a:pt x="124460" y="5080"/>
                      <a:pt x="147320" y="15240"/>
                      <a:pt x="158750" y="27940"/>
                    </a:cubicBezTo>
                    <a:cubicBezTo>
                      <a:pt x="170180" y="40640"/>
                      <a:pt x="177800" y="80010"/>
                      <a:pt x="177800" y="80010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5240" y="1184910"/>
              <a:ext cx="869950" cy="265430"/>
              <a:chOff x="0" y="0"/>
              <a:chExt cx="869950" cy="26543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48260" y="48260"/>
                <a:ext cx="770890" cy="190500"/>
              </a:xfrm>
              <a:custGeom>
                <a:avLst/>
                <a:gdLst/>
                <a:ahLst/>
                <a:cxnLst/>
                <a:rect r="r" b="b" t="t" l="l"/>
                <a:pathLst>
                  <a:path h="190500" w="770890">
                    <a:moveTo>
                      <a:pt x="78740" y="6350"/>
                    </a:moveTo>
                    <a:cubicBezTo>
                      <a:pt x="737870" y="13970"/>
                      <a:pt x="746760" y="21590"/>
                      <a:pt x="755650" y="36830"/>
                    </a:cubicBezTo>
                    <a:cubicBezTo>
                      <a:pt x="765810" y="55880"/>
                      <a:pt x="770890" y="93980"/>
                      <a:pt x="764540" y="114300"/>
                    </a:cubicBezTo>
                    <a:cubicBezTo>
                      <a:pt x="759460" y="130810"/>
                      <a:pt x="744220" y="146050"/>
                      <a:pt x="730250" y="153670"/>
                    </a:cubicBezTo>
                    <a:cubicBezTo>
                      <a:pt x="716280" y="162560"/>
                      <a:pt x="694690" y="167640"/>
                      <a:pt x="678180" y="165100"/>
                    </a:cubicBezTo>
                    <a:cubicBezTo>
                      <a:pt x="661670" y="163830"/>
                      <a:pt x="642620" y="156210"/>
                      <a:pt x="631190" y="143510"/>
                    </a:cubicBezTo>
                    <a:cubicBezTo>
                      <a:pt x="615950" y="127000"/>
                      <a:pt x="604520" y="91440"/>
                      <a:pt x="605790" y="69850"/>
                    </a:cubicBezTo>
                    <a:cubicBezTo>
                      <a:pt x="607060" y="52070"/>
                      <a:pt x="617220" y="34290"/>
                      <a:pt x="631190" y="24130"/>
                    </a:cubicBezTo>
                    <a:cubicBezTo>
                      <a:pt x="647700" y="10160"/>
                      <a:pt x="684530" y="0"/>
                      <a:pt x="704850" y="2540"/>
                    </a:cubicBezTo>
                    <a:cubicBezTo>
                      <a:pt x="722630" y="5080"/>
                      <a:pt x="739140" y="17780"/>
                      <a:pt x="750570" y="30480"/>
                    </a:cubicBezTo>
                    <a:cubicBezTo>
                      <a:pt x="760730" y="43180"/>
                      <a:pt x="769620" y="62230"/>
                      <a:pt x="769620" y="78740"/>
                    </a:cubicBezTo>
                    <a:cubicBezTo>
                      <a:pt x="770890" y="95250"/>
                      <a:pt x="767080" y="115570"/>
                      <a:pt x="755650" y="129540"/>
                    </a:cubicBezTo>
                    <a:cubicBezTo>
                      <a:pt x="742950" y="146050"/>
                      <a:pt x="723900" y="157480"/>
                      <a:pt x="687070" y="166370"/>
                    </a:cubicBezTo>
                    <a:cubicBezTo>
                      <a:pt x="585470" y="190500"/>
                      <a:pt x="147320" y="186690"/>
                      <a:pt x="60960" y="158750"/>
                    </a:cubicBezTo>
                    <a:cubicBezTo>
                      <a:pt x="35560" y="151130"/>
                      <a:pt x="25400" y="142240"/>
                      <a:pt x="15240" y="127000"/>
                    </a:cubicBezTo>
                    <a:cubicBezTo>
                      <a:pt x="6350" y="113030"/>
                      <a:pt x="0" y="91440"/>
                      <a:pt x="2540" y="73660"/>
                    </a:cubicBezTo>
                    <a:cubicBezTo>
                      <a:pt x="5080" y="57150"/>
                      <a:pt x="15240" y="36830"/>
                      <a:pt x="27940" y="25400"/>
                    </a:cubicBezTo>
                    <a:cubicBezTo>
                      <a:pt x="40640" y="13970"/>
                      <a:pt x="78740" y="6350"/>
                      <a:pt x="78740" y="6350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1761490" y="864870"/>
              <a:ext cx="435610" cy="847090"/>
              <a:chOff x="0" y="0"/>
              <a:chExt cx="435610" cy="84709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48260" y="48260"/>
                <a:ext cx="337820" cy="750570"/>
              </a:xfrm>
              <a:custGeom>
                <a:avLst/>
                <a:gdLst/>
                <a:ahLst/>
                <a:cxnLst/>
                <a:rect r="r" b="b" t="t" l="l"/>
                <a:pathLst>
                  <a:path h="750570" w="337820">
                    <a:moveTo>
                      <a:pt x="154940" y="35560"/>
                    </a:moveTo>
                    <a:cubicBezTo>
                      <a:pt x="330200" y="340360"/>
                      <a:pt x="337820" y="367030"/>
                      <a:pt x="335280" y="398780"/>
                    </a:cubicBezTo>
                    <a:cubicBezTo>
                      <a:pt x="331470" y="429260"/>
                      <a:pt x="318770" y="455930"/>
                      <a:pt x="299720" y="486410"/>
                    </a:cubicBezTo>
                    <a:cubicBezTo>
                      <a:pt x="274320" y="529590"/>
                      <a:pt x="201930" y="579120"/>
                      <a:pt x="179070" y="623570"/>
                    </a:cubicBezTo>
                    <a:cubicBezTo>
                      <a:pt x="162560" y="655320"/>
                      <a:pt x="175260" y="695960"/>
                      <a:pt x="157480" y="716280"/>
                    </a:cubicBezTo>
                    <a:cubicBezTo>
                      <a:pt x="140970" y="736600"/>
                      <a:pt x="105410" y="750570"/>
                      <a:pt x="81280" y="748030"/>
                    </a:cubicBezTo>
                    <a:cubicBezTo>
                      <a:pt x="57150" y="745490"/>
                      <a:pt x="24130" y="723900"/>
                      <a:pt x="12700" y="702310"/>
                    </a:cubicBezTo>
                    <a:cubicBezTo>
                      <a:pt x="1270" y="680720"/>
                      <a:pt x="0" y="641350"/>
                      <a:pt x="11430" y="619760"/>
                    </a:cubicBezTo>
                    <a:cubicBezTo>
                      <a:pt x="22860" y="598170"/>
                      <a:pt x="55880" y="575310"/>
                      <a:pt x="80010" y="572770"/>
                    </a:cubicBezTo>
                    <a:cubicBezTo>
                      <a:pt x="104140" y="570230"/>
                      <a:pt x="140970" y="584200"/>
                      <a:pt x="156210" y="603250"/>
                    </a:cubicBezTo>
                    <a:cubicBezTo>
                      <a:pt x="171450" y="621030"/>
                      <a:pt x="180340" y="660400"/>
                      <a:pt x="173990" y="683260"/>
                    </a:cubicBezTo>
                    <a:cubicBezTo>
                      <a:pt x="167640" y="707390"/>
                      <a:pt x="139700" y="734060"/>
                      <a:pt x="118110" y="742950"/>
                    </a:cubicBezTo>
                    <a:cubicBezTo>
                      <a:pt x="100330" y="750570"/>
                      <a:pt x="78740" y="749300"/>
                      <a:pt x="62230" y="744220"/>
                    </a:cubicBezTo>
                    <a:cubicBezTo>
                      <a:pt x="45720" y="737870"/>
                      <a:pt x="26670" y="725170"/>
                      <a:pt x="17780" y="709930"/>
                    </a:cubicBezTo>
                    <a:cubicBezTo>
                      <a:pt x="7620" y="695960"/>
                      <a:pt x="2540" y="675640"/>
                      <a:pt x="2540" y="656590"/>
                    </a:cubicBezTo>
                    <a:cubicBezTo>
                      <a:pt x="1270" y="635000"/>
                      <a:pt x="6350" y="612140"/>
                      <a:pt x="17780" y="586740"/>
                    </a:cubicBezTo>
                    <a:cubicBezTo>
                      <a:pt x="34290" y="544830"/>
                      <a:pt x="78740" y="476250"/>
                      <a:pt x="110490" y="439420"/>
                    </a:cubicBezTo>
                    <a:cubicBezTo>
                      <a:pt x="133350" y="412750"/>
                      <a:pt x="175260" y="408940"/>
                      <a:pt x="179070" y="378460"/>
                    </a:cubicBezTo>
                    <a:cubicBezTo>
                      <a:pt x="187960" y="325120"/>
                      <a:pt x="46990" y="177800"/>
                      <a:pt x="24130" y="121920"/>
                    </a:cubicBezTo>
                    <a:cubicBezTo>
                      <a:pt x="15240" y="99060"/>
                      <a:pt x="11430" y="83820"/>
                      <a:pt x="12700" y="68580"/>
                    </a:cubicBezTo>
                    <a:cubicBezTo>
                      <a:pt x="13970" y="55880"/>
                      <a:pt x="17780" y="44450"/>
                      <a:pt x="26670" y="34290"/>
                    </a:cubicBezTo>
                    <a:cubicBezTo>
                      <a:pt x="35560" y="21590"/>
                      <a:pt x="57150" y="7620"/>
                      <a:pt x="72390" y="2540"/>
                    </a:cubicBezTo>
                    <a:cubicBezTo>
                      <a:pt x="85090" y="0"/>
                      <a:pt x="96520" y="0"/>
                      <a:pt x="109220" y="3810"/>
                    </a:cubicBezTo>
                    <a:cubicBezTo>
                      <a:pt x="124460" y="8890"/>
                      <a:pt x="154940" y="35560"/>
                      <a:pt x="154940" y="35560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1775460" y="0"/>
              <a:ext cx="393700" cy="847090"/>
              <a:chOff x="0" y="0"/>
              <a:chExt cx="393700" cy="84709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39370" y="48260"/>
                <a:ext cx="304800" cy="750570"/>
              </a:xfrm>
              <a:custGeom>
                <a:avLst/>
                <a:gdLst/>
                <a:ahLst/>
                <a:cxnLst/>
                <a:rect r="r" b="b" t="t" l="l"/>
                <a:pathLst>
                  <a:path h="750570" w="304800">
                    <a:moveTo>
                      <a:pt x="185420" y="54610"/>
                    </a:moveTo>
                    <a:cubicBezTo>
                      <a:pt x="304800" y="393700"/>
                      <a:pt x="294640" y="415290"/>
                      <a:pt x="280670" y="439420"/>
                    </a:cubicBezTo>
                    <a:cubicBezTo>
                      <a:pt x="266700" y="464820"/>
                      <a:pt x="236220" y="480060"/>
                      <a:pt x="218440" y="506730"/>
                    </a:cubicBezTo>
                    <a:cubicBezTo>
                      <a:pt x="199390" y="535940"/>
                      <a:pt x="176530" y="580390"/>
                      <a:pt x="173990" y="609600"/>
                    </a:cubicBezTo>
                    <a:cubicBezTo>
                      <a:pt x="172720" y="629920"/>
                      <a:pt x="186690" y="645160"/>
                      <a:pt x="185420" y="661670"/>
                    </a:cubicBezTo>
                    <a:cubicBezTo>
                      <a:pt x="184150" y="679450"/>
                      <a:pt x="179070" y="701040"/>
                      <a:pt x="166370" y="713740"/>
                    </a:cubicBezTo>
                    <a:cubicBezTo>
                      <a:pt x="151130" y="731520"/>
                      <a:pt x="115570" y="749300"/>
                      <a:pt x="91440" y="746760"/>
                    </a:cubicBezTo>
                    <a:cubicBezTo>
                      <a:pt x="67310" y="745490"/>
                      <a:pt x="35560" y="722630"/>
                      <a:pt x="22860" y="703580"/>
                    </a:cubicBezTo>
                    <a:cubicBezTo>
                      <a:pt x="11430" y="688340"/>
                      <a:pt x="8890" y="666750"/>
                      <a:pt x="11430" y="648970"/>
                    </a:cubicBezTo>
                    <a:cubicBezTo>
                      <a:pt x="13970" y="631190"/>
                      <a:pt x="21590" y="610870"/>
                      <a:pt x="35560" y="599440"/>
                    </a:cubicBezTo>
                    <a:cubicBezTo>
                      <a:pt x="53340" y="584200"/>
                      <a:pt x="90170" y="570230"/>
                      <a:pt x="114300" y="574040"/>
                    </a:cubicBezTo>
                    <a:cubicBezTo>
                      <a:pt x="137160" y="579120"/>
                      <a:pt x="168910" y="603250"/>
                      <a:pt x="177800" y="624840"/>
                    </a:cubicBezTo>
                    <a:cubicBezTo>
                      <a:pt x="187960" y="647700"/>
                      <a:pt x="182880" y="687070"/>
                      <a:pt x="171450" y="706120"/>
                    </a:cubicBezTo>
                    <a:cubicBezTo>
                      <a:pt x="163830" y="722630"/>
                      <a:pt x="144780" y="735330"/>
                      <a:pt x="128270" y="741680"/>
                    </a:cubicBezTo>
                    <a:cubicBezTo>
                      <a:pt x="111760" y="748030"/>
                      <a:pt x="90170" y="750570"/>
                      <a:pt x="73660" y="744220"/>
                    </a:cubicBezTo>
                    <a:cubicBezTo>
                      <a:pt x="52070" y="735330"/>
                      <a:pt x="24130" y="715010"/>
                      <a:pt x="15240" y="687070"/>
                    </a:cubicBezTo>
                    <a:cubicBezTo>
                      <a:pt x="0" y="642620"/>
                      <a:pt x="21590" y="547370"/>
                      <a:pt x="41910" y="486410"/>
                    </a:cubicBezTo>
                    <a:cubicBezTo>
                      <a:pt x="62230" y="427990"/>
                      <a:pt x="134620" y="379730"/>
                      <a:pt x="135890" y="325120"/>
                    </a:cubicBezTo>
                    <a:cubicBezTo>
                      <a:pt x="138430" y="267970"/>
                      <a:pt x="69850" y="199390"/>
                      <a:pt x="52070" y="149860"/>
                    </a:cubicBezTo>
                    <a:cubicBezTo>
                      <a:pt x="41910" y="118110"/>
                      <a:pt x="30480" y="90170"/>
                      <a:pt x="34290" y="66040"/>
                    </a:cubicBezTo>
                    <a:cubicBezTo>
                      <a:pt x="38100" y="46990"/>
                      <a:pt x="50800" y="29210"/>
                      <a:pt x="62230" y="19050"/>
                    </a:cubicBezTo>
                    <a:cubicBezTo>
                      <a:pt x="72390" y="10160"/>
                      <a:pt x="82550" y="3810"/>
                      <a:pt x="96520" y="2540"/>
                    </a:cubicBezTo>
                    <a:cubicBezTo>
                      <a:pt x="111760" y="0"/>
                      <a:pt x="135890" y="2540"/>
                      <a:pt x="151130" y="11430"/>
                    </a:cubicBezTo>
                    <a:cubicBezTo>
                      <a:pt x="165100" y="20320"/>
                      <a:pt x="185420" y="54610"/>
                      <a:pt x="185420" y="54610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2397760" y="-10583"/>
              <a:ext cx="756452" cy="598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33"/>
                </a:lnSpc>
              </a:pPr>
              <a:r>
                <a:rPr lang="en-US" sz="2666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API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217343" y="1062355"/>
              <a:ext cx="2719578" cy="499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3"/>
                </a:lnSpc>
              </a:pPr>
              <a:r>
                <a:rPr lang="en-US" sz="2223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Loading Model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4043379" y="73903"/>
              <a:ext cx="1653921" cy="4391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20"/>
                </a:lnSpc>
              </a:pPr>
              <a:r>
                <a:rPr lang="en-US" sz="1943">
                  <a:solidFill>
                    <a:srgbClr val="E7191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Serverless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5697300" y="1092367"/>
              <a:ext cx="609407" cy="4391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20"/>
                </a:lnSpc>
              </a:pPr>
              <a:r>
                <a:rPr lang="en-US" sz="1943">
                  <a:solidFill>
                    <a:srgbClr val="E7191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EC2</a:t>
              </a:r>
            </a:p>
          </p:txBody>
        </p:sp>
        <p:sp>
          <p:nvSpPr>
            <p:cNvPr name="AutoShape 25" id="25"/>
            <p:cNvSpPr/>
            <p:nvPr/>
          </p:nvSpPr>
          <p:spPr>
            <a:xfrm>
              <a:off x="3254046" y="317288"/>
              <a:ext cx="646173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5051128" y="1335752"/>
              <a:ext cx="646173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-634608" y="9685499"/>
            <a:ext cx="19248046" cy="601501"/>
          </a:xfrm>
          <a:custGeom>
            <a:avLst/>
            <a:gdLst/>
            <a:ahLst/>
            <a:cxnLst/>
            <a:rect r="r" b="b" t="t" l="l"/>
            <a:pathLst>
              <a:path h="601501" w="19248046">
                <a:moveTo>
                  <a:pt x="0" y="0"/>
                </a:moveTo>
                <a:lnTo>
                  <a:pt x="19248046" y="0"/>
                </a:lnTo>
                <a:lnTo>
                  <a:pt x="19248046" y="601501"/>
                </a:lnTo>
                <a:lnTo>
                  <a:pt x="0" y="601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490146" y="4542348"/>
            <a:ext cx="5600413" cy="2898214"/>
          </a:xfrm>
          <a:custGeom>
            <a:avLst/>
            <a:gdLst/>
            <a:ahLst/>
            <a:cxnLst/>
            <a:rect r="r" b="b" t="t" l="l"/>
            <a:pathLst>
              <a:path h="2898214" w="5600413">
                <a:moveTo>
                  <a:pt x="0" y="0"/>
                </a:moveTo>
                <a:lnTo>
                  <a:pt x="5600413" y="0"/>
                </a:lnTo>
                <a:lnTo>
                  <a:pt x="5600413" y="2898214"/>
                </a:lnTo>
                <a:lnTo>
                  <a:pt x="0" y="28982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28575" cap="sq">
            <a:solidFill>
              <a:srgbClr val="9600F2"/>
            </a:solidFill>
            <a:prstDash val="solid"/>
            <a:miter/>
          </a:ln>
        </p:spPr>
      </p:sp>
      <p:sp>
        <p:nvSpPr>
          <p:cNvPr name="TextBox 29" id="29"/>
          <p:cNvSpPr txBox="true"/>
          <p:nvPr/>
        </p:nvSpPr>
        <p:spPr>
          <a:xfrm rot="0">
            <a:off x="701226" y="24206"/>
            <a:ext cx="8391037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8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Future</a:t>
            </a:r>
          </a:p>
          <a:p>
            <a:pPr algn="l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b="true" sz="85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Advancements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774301"/>
            <a:ext cx="3134142" cy="483999"/>
            <a:chOff x="0" y="0"/>
            <a:chExt cx="4178856" cy="645332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4178856" cy="645332"/>
            </a:xfrm>
            <a:prstGeom prst="rect">
              <a:avLst/>
            </a:prstGeom>
            <a:solidFill>
              <a:srgbClr val="9600F2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91683" y="126018"/>
              <a:ext cx="3716088" cy="364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  <a:hlinkClick r:id="rId2" action="ppaction://hlinksldjump"/>
                </a:rPr>
                <a:t>BACK TO AGENDA PAGE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706729" y="468748"/>
            <a:ext cx="8131829" cy="9336836"/>
          </a:xfrm>
          <a:custGeom>
            <a:avLst/>
            <a:gdLst/>
            <a:ahLst/>
            <a:cxnLst/>
            <a:rect r="r" b="b" t="t" l="l"/>
            <a:pathLst>
              <a:path h="9336836" w="8131829">
                <a:moveTo>
                  <a:pt x="0" y="0"/>
                </a:moveTo>
                <a:lnTo>
                  <a:pt x="8131829" y="0"/>
                </a:lnTo>
                <a:lnTo>
                  <a:pt x="8131829" y="9336836"/>
                </a:lnTo>
                <a:lnTo>
                  <a:pt x="0" y="9336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944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343563"/>
            <a:ext cx="6934201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8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Setup</a:t>
            </a:r>
          </a:p>
          <a:p>
            <a:pPr algn="l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b="true" sz="85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Instructions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0664" y="6319918"/>
            <a:ext cx="6530273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800" u="sng">
                <a:solidFill>
                  <a:srgbClr val="004AAD"/>
                </a:solidFill>
                <a:latin typeface="IBM Plex Sans"/>
                <a:ea typeface="IBM Plex Sans"/>
                <a:cs typeface="IBM Plex Sans"/>
                <a:sym typeface="IBM Plex Sans"/>
                <a:hlinkClick r:id="rId4" tooltip="https://github.com/Pradipta-Sundar-Sahoo/Appian-IITM-AI-Challenge"/>
              </a:rPr>
              <a:t>Github Repo Link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774301"/>
            <a:ext cx="3134142" cy="483999"/>
            <a:chOff x="0" y="0"/>
            <a:chExt cx="4178856" cy="645332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4178856" cy="645332"/>
            </a:xfrm>
            <a:prstGeom prst="rect">
              <a:avLst/>
            </a:prstGeom>
            <a:solidFill>
              <a:srgbClr val="9600F2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91683" y="126018"/>
              <a:ext cx="3716088" cy="364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  <a:hlinkClick r:id="rId2" action="ppaction://hlinksldjump"/>
                </a:rPr>
                <a:t>BACK TO AGENDA PAGE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886025" y="152610"/>
            <a:ext cx="7083683" cy="4949724"/>
          </a:xfrm>
          <a:custGeom>
            <a:avLst/>
            <a:gdLst/>
            <a:ahLst/>
            <a:cxnLst/>
            <a:rect r="r" b="b" t="t" l="l"/>
            <a:pathLst>
              <a:path h="4949724" w="7083683">
                <a:moveTo>
                  <a:pt x="0" y="0"/>
                </a:moveTo>
                <a:lnTo>
                  <a:pt x="7083683" y="0"/>
                </a:lnTo>
                <a:lnTo>
                  <a:pt x="7083683" y="4949723"/>
                </a:lnTo>
                <a:lnTo>
                  <a:pt x="0" y="4949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86025" y="5219321"/>
            <a:ext cx="7108040" cy="5020054"/>
          </a:xfrm>
          <a:custGeom>
            <a:avLst/>
            <a:gdLst/>
            <a:ahLst/>
            <a:cxnLst/>
            <a:rect r="r" b="b" t="t" l="l"/>
            <a:pathLst>
              <a:path h="5020054" w="7108040">
                <a:moveTo>
                  <a:pt x="0" y="0"/>
                </a:moveTo>
                <a:lnTo>
                  <a:pt x="7108040" y="0"/>
                </a:lnTo>
                <a:lnTo>
                  <a:pt x="7108040" y="5020054"/>
                </a:lnTo>
                <a:lnTo>
                  <a:pt x="0" y="5020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3778" y="796661"/>
            <a:ext cx="6934201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Usage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5742" y="2311136"/>
            <a:ext cx="6530273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800" u="sng">
                <a:solidFill>
                  <a:srgbClr val="004AAD"/>
                </a:solidFill>
                <a:latin typeface="IBM Plex Sans"/>
                <a:ea typeface="IBM Plex Sans"/>
                <a:cs typeface="IBM Plex Sans"/>
                <a:sym typeface="IBM Plex Sans"/>
                <a:hlinkClick r:id="rId5" tooltip="https://github.com/Pradipta-Sundar-Sahoo/Appian-IITM-AI-Challenge"/>
              </a:rPr>
              <a:t>Github Repo Link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3778" y="5578211"/>
            <a:ext cx="6934201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60"/>
              </a:lnSpc>
              <a:spcBef>
                <a:spcPct val="0"/>
              </a:spcBef>
            </a:pPr>
            <a:r>
              <a:rPr lang="en-US" sz="7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DB </a:t>
            </a:r>
            <a:r>
              <a:rPr lang="en-US" b="true" sz="73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Architecture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5742" y="6836753"/>
            <a:ext cx="6530273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800" u="sng">
                <a:solidFill>
                  <a:srgbClr val="004AAD"/>
                </a:solidFill>
                <a:latin typeface="IBM Plex Sans"/>
                <a:ea typeface="IBM Plex Sans"/>
                <a:cs typeface="IBM Plex Sans"/>
                <a:sym typeface="IBM Plex Sans"/>
                <a:hlinkClick r:id="rId6" tooltip="https://github.com/Pradipta-Sundar-Sahoo/Appian-IITM-AI-Challenge"/>
              </a:rPr>
              <a:t>Github Repo Link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25158" y="1028700"/>
            <a:ext cx="3134142" cy="483999"/>
            <a:chOff x="0" y="0"/>
            <a:chExt cx="4178856" cy="645332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4178856" cy="645332"/>
            </a:xfrm>
            <a:prstGeom prst="rect">
              <a:avLst/>
            </a:prstGeom>
            <a:solidFill>
              <a:srgbClr val="9600F2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91683" y="126040"/>
              <a:ext cx="3716088" cy="364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  <a:hlinkClick r:id="rId2" action="ppaction://hlinksldjump"/>
                </a:rPr>
                <a:t>BACK TO AGENDA PAGE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9513368">
            <a:off x="-3401841" y="4114140"/>
            <a:ext cx="7436427" cy="8610600"/>
          </a:xfrm>
          <a:custGeom>
            <a:avLst/>
            <a:gdLst/>
            <a:ahLst/>
            <a:cxnLst/>
            <a:rect r="r" b="b" t="t" l="l"/>
            <a:pathLst>
              <a:path h="8610600" w="7436427">
                <a:moveTo>
                  <a:pt x="0" y="0"/>
                </a:moveTo>
                <a:lnTo>
                  <a:pt x="7436427" y="0"/>
                </a:lnTo>
                <a:lnTo>
                  <a:pt x="7436427" y="8610600"/>
                </a:lnTo>
                <a:lnTo>
                  <a:pt x="0" y="8610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67529" y="4233862"/>
            <a:ext cx="7752943" cy="181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399"/>
              </a:lnSpc>
              <a:spcBef>
                <a:spcPct val="0"/>
              </a:spcBef>
            </a:pPr>
            <a:r>
              <a:rPr lang="en-US" sz="119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 </a:t>
            </a:r>
            <a:r>
              <a:rPr lang="en-US" b="true" sz="119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You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7731254" y="9625463"/>
            <a:ext cx="29910589" cy="747765"/>
          </a:xfrm>
          <a:custGeom>
            <a:avLst/>
            <a:gdLst/>
            <a:ahLst/>
            <a:cxnLst/>
            <a:rect r="r" b="b" t="t" l="l"/>
            <a:pathLst>
              <a:path h="747765" w="29910589">
                <a:moveTo>
                  <a:pt x="0" y="0"/>
                </a:moveTo>
                <a:lnTo>
                  <a:pt x="29910589" y="0"/>
                </a:lnTo>
                <a:lnTo>
                  <a:pt x="29910589" y="747764"/>
                </a:lnTo>
                <a:lnTo>
                  <a:pt x="0" y="7477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03377" y="443315"/>
            <a:ext cx="6697764" cy="9400371"/>
          </a:xfrm>
          <a:custGeom>
            <a:avLst/>
            <a:gdLst/>
            <a:ahLst/>
            <a:cxnLst/>
            <a:rect r="r" b="b" t="t" l="l"/>
            <a:pathLst>
              <a:path h="9400371" w="6697764">
                <a:moveTo>
                  <a:pt x="0" y="0"/>
                </a:moveTo>
                <a:lnTo>
                  <a:pt x="6697765" y="0"/>
                </a:lnTo>
                <a:lnTo>
                  <a:pt x="6697765" y="9400370"/>
                </a:lnTo>
                <a:lnTo>
                  <a:pt x="0" y="9400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7752943" cy="181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399"/>
              </a:lnSpc>
              <a:spcBef>
                <a:spcPct val="0"/>
              </a:spcBef>
            </a:pPr>
            <a:r>
              <a:rPr lang="en-US" sz="119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About </a:t>
            </a:r>
            <a:r>
              <a:rPr lang="en-US" b="true" sz="119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4739" y="5248275"/>
            <a:ext cx="11128638" cy="101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4866" indent="-317433" lvl="1">
              <a:lnSpc>
                <a:spcPts val="4116"/>
              </a:lnSpc>
              <a:buFont typeface="Arial"/>
              <a:buChar char="•"/>
            </a:pPr>
            <a:r>
              <a:rPr lang="en-US" b="true" sz="294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Worked with multiple startups (healthtech,legaltech,fintech) build their MVP.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4739" y="3338369"/>
            <a:ext cx="11128638" cy="49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4866" indent="-317433" lvl="1">
              <a:lnSpc>
                <a:spcPts val="4116"/>
              </a:lnSpc>
              <a:buFont typeface="Arial"/>
              <a:buChar char="•"/>
            </a:pPr>
            <a:r>
              <a:rPr lang="en-US" b="true" sz="294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Avid Learner with strong problem solving skills.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739" y="4293322"/>
            <a:ext cx="11128638" cy="49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4866" indent="-317433" lvl="1">
              <a:lnSpc>
                <a:spcPts val="4116"/>
              </a:lnSpc>
              <a:buFont typeface="Arial"/>
              <a:buChar char="•"/>
            </a:pPr>
            <a:r>
              <a:rPr lang="en-US" b="true" sz="294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Keep tracks of recent GenAI Hacks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739" y="6583285"/>
            <a:ext cx="11128638" cy="101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4866" indent="-317433" lvl="1">
              <a:lnSpc>
                <a:spcPts val="4116"/>
              </a:lnSpc>
              <a:buFont typeface="Arial"/>
              <a:buChar char="•"/>
            </a:pPr>
            <a:r>
              <a:rPr lang="en-US" b="true" sz="294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Collaborated with cross-domain teams, showcasing good leadership and team management skills.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739" y="8051645"/>
            <a:ext cx="11128638" cy="49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4866" indent="-317433" lvl="1">
              <a:lnSpc>
                <a:spcPts val="4116"/>
              </a:lnSpc>
              <a:buFont typeface="Arial"/>
              <a:buChar char="•"/>
            </a:pPr>
            <a:r>
              <a:rPr lang="en-US" b="true" sz="2940">
                <a:solidFill>
                  <a:srgbClr val="E719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Currently,</a:t>
            </a:r>
            <a:r>
              <a:rPr lang="en-US" b="true" sz="294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focussing on AI Agents Architecture.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9513368">
            <a:off x="-3401841" y="4114140"/>
            <a:ext cx="7436427" cy="8610600"/>
          </a:xfrm>
          <a:custGeom>
            <a:avLst/>
            <a:gdLst/>
            <a:ahLst/>
            <a:cxnLst/>
            <a:rect r="r" b="b" t="t" l="l"/>
            <a:pathLst>
              <a:path h="8610600" w="7436427">
                <a:moveTo>
                  <a:pt x="0" y="0"/>
                </a:moveTo>
                <a:lnTo>
                  <a:pt x="7436427" y="0"/>
                </a:lnTo>
                <a:lnTo>
                  <a:pt x="7436427" y="8610600"/>
                </a:lnTo>
                <a:lnTo>
                  <a:pt x="0" y="8610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0075" y="5747638"/>
            <a:ext cx="3679225" cy="2947584"/>
            <a:chOff x="0" y="0"/>
            <a:chExt cx="2998041" cy="24018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98040" cy="2401858"/>
            </a:xfrm>
            <a:custGeom>
              <a:avLst/>
              <a:gdLst/>
              <a:ahLst/>
              <a:cxnLst/>
              <a:rect r="r" b="b" t="t" l="l"/>
              <a:pathLst>
                <a:path h="2401858" w="2998040">
                  <a:moveTo>
                    <a:pt x="63127" y="0"/>
                  </a:moveTo>
                  <a:lnTo>
                    <a:pt x="2934914" y="0"/>
                  </a:lnTo>
                  <a:cubicBezTo>
                    <a:pt x="2951656" y="0"/>
                    <a:pt x="2967712" y="6651"/>
                    <a:pt x="2979551" y="18489"/>
                  </a:cubicBezTo>
                  <a:cubicBezTo>
                    <a:pt x="2991390" y="30328"/>
                    <a:pt x="2998040" y="46385"/>
                    <a:pt x="2998040" y="63127"/>
                  </a:cubicBezTo>
                  <a:lnTo>
                    <a:pt x="2998040" y="2338732"/>
                  </a:lnTo>
                  <a:cubicBezTo>
                    <a:pt x="2998040" y="2373596"/>
                    <a:pt x="2969778" y="2401858"/>
                    <a:pt x="2934914" y="2401858"/>
                  </a:cubicBezTo>
                  <a:lnTo>
                    <a:pt x="63127" y="2401858"/>
                  </a:lnTo>
                  <a:cubicBezTo>
                    <a:pt x="46385" y="2401858"/>
                    <a:pt x="30328" y="2395208"/>
                    <a:pt x="18489" y="2383369"/>
                  </a:cubicBezTo>
                  <a:cubicBezTo>
                    <a:pt x="6651" y="2371530"/>
                    <a:pt x="0" y="2355474"/>
                    <a:pt x="0" y="2338732"/>
                  </a:cubicBezTo>
                  <a:lnTo>
                    <a:pt x="0" y="63127"/>
                  </a:lnTo>
                  <a:cubicBezTo>
                    <a:pt x="0" y="28263"/>
                    <a:pt x="28263" y="0"/>
                    <a:pt x="6312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998041" cy="243043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240"/>
                </a:lnSpc>
              </a:pPr>
              <a:r>
                <a:rPr lang="en-US" sz="1600" b="true">
                  <a:solidFill>
                    <a:srgbClr val="9600F2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Tip: </a:t>
              </a:r>
              <a:r>
                <a:rPr lang="en-US" sz="1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Use links to go to a different page inside your presentation. </a:t>
              </a:r>
            </a:p>
            <a:p>
              <a:pPr algn="l">
                <a:lnSpc>
                  <a:spcPts val="2240"/>
                </a:lnSpc>
              </a:pPr>
            </a:p>
            <a:p>
              <a:pPr algn="l">
                <a:lnSpc>
                  <a:spcPts val="2240"/>
                </a:lnSpc>
              </a:pPr>
              <a:r>
                <a:rPr lang="en-US" sz="1600" b="true">
                  <a:solidFill>
                    <a:srgbClr val="9600F2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How: </a:t>
              </a:r>
              <a:r>
                <a:rPr lang="en-US" sz="1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Highlight text, click on the link symbol on the toolbar, and select the page in your presentation  you want to connect.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0" y="10104444"/>
            <a:ext cx="18288000" cy="182556"/>
          </a:xfrm>
          <a:prstGeom prst="rect">
            <a:avLst/>
          </a:prstGeom>
          <a:solidFill>
            <a:srgbClr val="9600F2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028700" y="3080920"/>
            <a:ext cx="544659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  <a:hlinkClick r:id="rId2" action="ppaction://hlinksldjump"/>
              </a:rPr>
              <a:t>About the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45454"/>
            <a:ext cx="544659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  <a:hlinkClick r:id="rId3" action="ppaction://hlinksldjump"/>
              </a:rPr>
              <a:t>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068122"/>
            <a:ext cx="544659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  <a:hlinkClick r:id="rId4" action="ppaction://hlinksldjump"/>
              </a:rPr>
              <a:t>Setup Instructions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397189"/>
            <a:ext cx="544659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DB Architecture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409987"/>
            <a:ext cx="544659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  <a:hlinkClick r:id="rId5" action="ppaction://hlinksldjump"/>
              </a:rPr>
              <a:t>Proposed Solution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732656"/>
            <a:ext cx="544659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  <a:hlinkClick r:id="rId4" action="ppaction://hlinksldjump"/>
              </a:rPr>
              <a:t>Usage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43072" y="1009609"/>
            <a:ext cx="601622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b="true" sz="85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Agenda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074521"/>
            <a:ext cx="544659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  <a:hlinkClick r:id="rId6" action="ppaction://hlinksldjump"/>
              </a:rPr>
              <a:t>Results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403588"/>
            <a:ext cx="9008112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  <a:hlinkClick r:id="rId7" action="ppaction://hlinksldjump"/>
              </a:rPr>
              <a:t>Future Advancements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7731254" y="9625463"/>
            <a:ext cx="29910589" cy="747765"/>
          </a:xfrm>
          <a:custGeom>
            <a:avLst/>
            <a:gdLst/>
            <a:ahLst/>
            <a:cxnLst/>
            <a:rect r="r" b="b" t="t" l="l"/>
            <a:pathLst>
              <a:path h="747765" w="29910589">
                <a:moveTo>
                  <a:pt x="0" y="0"/>
                </a:moveTo>
                <a:lnTo>
                  <a:pt x="29910589" y="0"/>
                </a:lnTo>
                <a:lnTo>
                  <a:pt x="29910589" y="747764"/>
                </a:lnTo>
                <a:lnTo>
                  <a:pt x="0" y="7477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5739055"/>
            <a:ext cx="544659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 u="sng">
                <a:solidFill>
                  <a:srgbClr val="E7191F"/>
                </a:solidFill>
                <a:latin typeface="IBM Plex Sans"/>
                <a:ea typeface="IBM Plex Sans"/>
                <a:cs typeface="IBM Plex Sans"/>
                <a:sym typeface="IBM Plex Sans"/>
                <a:hlinkClick r:id="rId9" action="ppaction://hlinksldjump"/>
              </a:rPr>
              <a:t>Access links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634608" y="9685499"/>
            <a:ext cx="19248046" cy="601501"/>
          </a:xfrm>
          <a:custGeom>
            <a:avLst/>
            <a:gdLst/>
            <a:ahLst/>
            <a:cxnLst/>
            <a:rect r="r" b="b" t="t" l="l"/>
            <a:pathLst>
              <a:path h="601501" w="19248046">
                <a:moveTo>
                  <a:pt x="0" y="0"/>
                </a:moveTo>
                <a:lnTo>
                  <a:pt x="19248046" y="0"/>
                </a:lnTo>
                <a:lnTo>
                  <a:pt x="19248046" y="601501"/>
                </a:lnTo>
                <a:lnTo>
                  <a:pt x="0" y="6015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40996"/>
            <a:ext cx="1139278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About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125158" y="8774301"/>
            <a:ext cx="3134142" cy="483999"/>
            <a:chOff x="0" y="0"/>
            <a:chExt cx="4178856" cy="645332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4178856" cy="645332"/>
            </a:xfrm>
            <a:prstGeom prst="rect">
              <a:avLst/>
            </a:prstGeom>
            <a:solidFill>
              <a:srgbClr val="9600F2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91683" y="126018"/>
              <a:ext cx="3716088" cy="364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  <a:hlinkClick r:id="rId2" action="ppaction://hlinksldjump"/>
                </a:rPr>
                <a:t>BACK TO AGENDA PAGE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857953" y="-3715579"/>
            <a:ext cx="11277931" cy="8222637"/>
          </a:xfrm>
          <a:custGeom>
            <a:avLst/>
            <a:gdLst/>
            <a:ahLst/>
            <a:cxnLst/>
            <a:rect r="r" b="b" t="t" l="l"/>
            <a:pathLst>
              <a:path h="8222637" w="11277931">
                <a:moveTo>
                  <a:pt x="0" y="0"/>
                </a:moveTo>
                <a:lnTo>
                  <a:pt x="11277931" y="0"/>
                </a:lnTo>
                <a:lnTo>
                  <a:pt x="11277931" y="8222637"/>
                </a:lnTo>
                <a:lnTo>
                  <a:pt x="0" y="8222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721729" y="9625463"/>
            <a:ext cx="29910589" cy="747765"/>
          </a:xfrm>
          <a:custGeom>
            <a:avLst/>
            <a:gdLst/>
            <a:ahLst/>
            <a:cxnLst/>
            <a:rect r="r" b="b" t="t" l="l"/>
            <a:pathLst>
              <a:path h="747765" w="29910589">
                <a:moveTo>
                  <a:pt x="0" y="0"/>
                </a:moveTo>
                <a:lnTo>
                  <a:pt x="29910589" y="0"/>
                </a:lnTo>
                <a:lnTo>
                  <a:pt x="29910589" y="747764"/>
                </a:lnTo>
                <a:lnTo>
                  <a:pt x="0" y="7477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8488" y="3607521"/>
            <a:ext cx="15344741" cy="4630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6452" indent="-358226" lvl="1">
              <a:lnSpc>
                <a:spcPts val="4645"/>
              </a:lnSpc>
              <a:buFont typeface="Arial"/>
              <a:buChar char="•"/>
            </a:pPr>
            <a:r>
              <a:rPr lang="en-US" sz="33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Goal: To automate the </a:t>
            </a:r>
            <a:r>
              <a:rPr lang="en-US" b="true" sz="331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classification</a:t>
            </a:r>
            <a:r>
              <a:rPr lang="en-US" sz="33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b="true" sz="331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association</a:t>
            </a:r>
            <a:r>
              <a:rPr lang="en-US" sz="33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and </a:t>
            </a:r>
            <a:r>
              <a:rPr lang="en-US" b="true" sz="331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summarization </a:t>
            </a:r>
            <a:r>
              <a:rPr lang="en-US" sz="33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of </a:t>
            </a:r>
            <a:r>
              <a:rPr lang="en-US" b="true" sz="331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unstructured financial documents</a:t>
            </a:r>
            <a:r>
              <a:rPr lang="en-US" sz="33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enabling faster processing and reducing manual effort while maintaining accuracy and scalability.</a:t>
            </a:r>
          </a:p>
          <a:p>
            <a:pPr algn="l" marL="716452" indent="-358226" lvl="1">
              <a:lnSpc>
                <a:spcPts val="4645"/>
              </a:lnSpc>
              <a:buFont typeface="Arial"/>
              <a:buChar char="•"/>
            </a:pPr>
            <a:r>
              <a:rPr lang="en-US" sz="33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Key Objectives:</a:t>
            </a:r>
          </a:p>
          <a:p>
            <a:pPr algn="l" marL="1432903" indent="-477634" lvl="2">
              <a:lnSpc>
                <a:spcPts val="4645"/>
              </a:lnSpc>
              <a:buFont typeface="Arial"/>
              <a:buChar char="⚬"/>
            </a:pPr>
            <a:r>
              <a:rPr lang="en-US" sz="33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Document Categorization</a:t>
            </a:r>
          </a:p>
          <a:p>
            <a:pPr algn="l" marL="1432903" indent="-477634" lvl="2">
              <a:lnSpc>
                <a:spcPts val="4645"/>
              </a:lnSpc>
              <a:buFont typeface="Arial"/>
              <a:buChar char="⚬"/>
            </a:pPr>
            <a:r>
              <a:rPr lang="en-US" sz="33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Summarization</a:t>
            </a:r>
          </a:p>
          <a:p>
            <a:pPr algn="l" marL="1432903" indent="-477634" lvl="2">
              <a:lnSpc>
                <a:spcPts val="4645"/>
              </a:lnSpc>
              <a:buFont typeface="Arial"/>
              <a:buChar char="⚬"/>
            </a:pPr>
            <a:r>
              <a:rPr lang="en-US" sz="33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Scalability and Efficiency, Ease of Use, Accuracy and Reliability</a:t>
            </a:r>
          </a:p>
          <a:p>
            <a:pPr algn="l">
              <a:lnSpc>
                <a:spcPts val="4645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634608" y="9685499"/>
            <a:ext cx="19248046" cy="601501"/>
          </a:xfrm>
          <a:custGeom>
            <a:avLst/>
            <a:gdLst/>
            <a:ahLst/>
            <a:cxnLst/>
            <a:rect r="r" b="b" t="t" l="l"/>
            <a:pathLst>
              <a:path h="601501" w="19248046">
                <a:moveTo>
                  <a:pt x="0" y="0"/>
                </a:moveTo>
                <a:lnTo>
                  <a:pt x="19248046" y="0"/>
                </a:lnTo>
                <a:lnTo>
                  <a:pt x="19248046" y="601501"/>
                </a:lnTo>
                <a:lnTo>
                  <a:pt x="0" y="601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24083">
            <a:off x="-3396491" y="7879785"/>
            <a:ext cx="7875446" cy="5741916"/>
          </a:xfrm>
          <a:custGeom>
            <a:avLst/>
            <a:gdLst/>
            <a:ahLst/>
            <a:cxnLst/>
            <a:rect r="r" b="b" t="t" l="l"/>
            <a:pathLst>
              <a:path h="5741916" w="7875446">
                <a:moveTo>
                  <a:pt x="0" y="0"/>
                </a:moveTo>
                <a:lnTo>
                  <a:pt x="7875446" y="0"/>
                </a:lnTo>
                <a:lnTo>
                  <a:pt x="7875446" y="5741917"/>
                </a:lnTo>
                <a:lnTo>
                  <a:pt x="0" y="5741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25158" y="8774301"/>
            <a:ext cx="3134142" cy="483999"/>
            <a:chOff x="0" y="0"/>
            <a:chExt cx="4178856" cy="645332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4178856" cy="645332"/>
            </a:xfrm>
            <a:prstGeom prst="rect">
              <a:avLst/>
            </a:prstGeom>
            <a:solidFill>
              <a:srgbClr val="9600F2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91683" y="126018"/>
              <a:ext cx="3716088" cy="364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  <a:hlinkClick r:id="rId4" action="ppaction://hlinksldjump"/>
                </a:rPr>
                <a:t>BACK TO AGENDA PAGE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370930" y="2556493"/>
            <a:ext cx="3150351" cy="3314090"/>
            <a:chOff x="0" y="0"/>
            <a:chExt cx="4200468" cy="4418787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4200468" cy="4418787"/>
            </a:xfrm>
            <a:prstGeom prst="rect">
              <a:avLst/>
            </a:prstGeom>
            <a:solidFill>
              <a:srgbClr val="F4F4F4"/>
            </a:solidFill>
          </p:spPr>
        </p:sp>
        <p:grpSp>
          <p:nvGrpSpPr>
            <p:cNvPr name="Group 8" id="8"/>
            <p:cNvGrpSpPr/>
            <p:nvPr/>
          </p:nvGrpSpPr>
          <p:grpSpPr>
            <a:xfrm rot="0">
              <a:off x="546335" y="540087"/>
              <a:ext cx="903814" cy="90381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600F2"/>
              </a:solidFill>
            </p:spPr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752082" y="809836"/>
              <a:ext cx="492319" cy="364316"/>
            </a:xfrm>
            <a:custGeom>
              <a:avLst/>
              <a:gdLst/>
              <a:ahLst/>
              <a:cxnLst/>
              <a:rect r="r" b="b" t="t" l="l"/>
              <a:pathLst>
                <a:path h="364316" w="492319">
                  <a:moveTo>
                    <a:pt x="0" y="0"/>
                  </a:moveTo>
                  <a:lnTo>
                    <a:pt x="492319" y="0"/>
                  </a:lnTo>
                  <a:lnTo>
                    <a:pt x="492319" y="364316"/>
                  </a:lnTo>
                  <a:lnTo>
                    <a:pt x="0" y="364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546335" y="2128145"/>
              <a:ext cx="3096834" cy="371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0"/>
                </a:lnSpc>
              </a:pPr>
              <a:r>
                <a:rPr lang="en-US" sz="1753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Caching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546335" y="2816745"/>
              <a:ext cx="3096834" cy="13513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35"/>
                </a:lnSpc>
              </a:pPr>
              <a:r>
                <a:rPr lang="en-US" sz="1566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Speeds up access to processed data using Redis for frequently accessed information.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629400" y="1028700"/>
            <a:ext cx="106299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</a:t>
            </a:r>
            <a:r>
              <a:rPr lang="en-US" b="true" sz="85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Features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569542" y="2556493"/>
            <a:ext cx="3150351" cy="3057528"/>
            <a:chOff x="0" y="0"/>
            <a:chExt cx="4200468" cy="4076704"/>
          </a:xfrm>
        </p:grpSpPr>
        <p:sp>
          <p:nvSpPr>
            <p:cNvPr name="AutoShape 15" id="15"/>
            <p:cNvSpPr/>
            <p:nvPr/>
          </p:nvSpPr>
          <p:spPr>
            <a:xfrm rot="0">
              <a:off x="0" y="0"/>
              <a:ext cx="4200468" cy="4076704"/>
            </a:xfrm>
            <a:prstGeom prst="rect">
              <a:avLst/>
            </a:prstGeom>
            <a:solidFill>
              <a:srgbClr val="F4F4F4"/>
            </a:solid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575693" y="540087"/>
              <a:ext cx="903814" cy="903814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600F2"/>
              </a:solidFill>
            </p:spPr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812311" y="805671"/>
              <a:ext cx="430579" cy="372646"/>
            </a:xfrm>
            <a:custGeom>
              <a:avLst/>
              <a:gdLst/>
              <a:ahLst/>
              <a:cxnLst/>
              <a:rect r="r" b="b" t="t" l="l"/>
              <a:pathLst>
                <a:path h="372646" w="430579">
                  <a:moveTo>
                    <a:pt x="0" y="0"/>
                  </a:moveTo>
                  <a:lnTo>
                    <a:pt x="430579" y="0"/>
                  </a:lnTo>
                  <a:lnTo>
                    <a:pt x="430579" y="372646"/>
                  </a:lnTo>
                  <a:lnTo>
                    <a:pt x="0" y="372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551817" y="2128145"/>
              <a:ext cx="3096834" cy="371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0"/>
                </a:lnSpc>
              </a:pPr>
              <a:r>
                <a:rPr lang="en-US" sz="1753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OCR Integrated Tool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551817" y="2816745"/>
              <a:ext cx="3096834" cy="1009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35"/>
                </a:lnSpc>
              </a:pPr>
              <a:r>
                <a:rPr lang="en-US" sz="1566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Extracts text efficiently from PDFs and images using robust OCR tools.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766719" y="2556493"/>
            <a:ext cx="3150351" cy="3269630"/>
            <a:chOff x="0" y="0"/>
            <a:chExt cx="4200468" cy="4359506"/>
          </a:xfrm>
        </p:grpSpPr>
        <p:sp>
          <p:nvSpPr>
            <p:cNvPr name="AutoShape 22" id="22"/>
            <p:cNvSpPr/>
            <p:nvPr/>
          </p:nvSpPr>
          <p:spPr>
            <a:xfrm rot="0">
              <a:off x="0" y="0"/>
              <a:ext cx="4200468" cy="4359506"/>
            </a:xfrm>
            <a:prstGeom prst="rect">
              <a:avLst/>
            </a:prstGeom>
            <a:solidFill>
              <a:srgbClr val="F4F4F4"/>
            </a:solid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605052" y="540087"/>
              <a:ext cx="903814" cy="903814"/>
              <a:chOff x="0" y="0"/>
              <a:chExt cx="6350000" cy="63500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600F2"/>
              </a:solidFill>
            </p:spPr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848417" y="788071"/>
              <a:ext cx="383376" cy="407847"/>
            </a:xfrm>
            <a:custGeom>
              <a:avLst/>
              <a:gdLst/>
              <a:ahLst/>
              <a:cxnLst/>
              <a:rect r="r" b="b" t="t" l="l"/>
              <a:pathLst>
                <a:path h="407847" w="383376">
                  <a:moveTo>
                    <a:pt x="0" y="0"/>
                  </a:moveTo>
                  <a:lnTo>
                    <a:pt x="383377" y="0"/>
                  </a:lnTo>
                  <a:lnTo>
                    <a:pt x="383377" y="407847"/>
                  </a:lnTo>
                  <a:lnTo>
                    <a:pt x="0" y="407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546335" y="2128145"/>
              <a:ext cx="3096834" cy="311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90"/>
                </a:lnSpc>
              </a:pPr>
              <a:r>
                <a:rPr lang="en-US" sz="1453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Hierarchical Classification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546335" y="2757465"/>
              <a:ext cx="3096834" cy="1009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35"/>
                </a:lnSpc>
              </a:pPr>
              <a:r>
                <a:rPr lang="en-US" sz="1566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Organizes documents by individual, type, and subcategories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-7731254" y="9625463"/>
            <a:ext cx="29910589" cy="747765"/>
          </a:xfrm>
          <a:custGeom>
            <a:avLst/>
            <a:gdLst/>
            <a:ahLst/>
            <a:cxnLst/>
            <a:rect r="r" b="b" t="t" l="l"/>
            <a:pathLst>
              <a:path h="747765" w="29910589">
                <a:moveTo>
                  <a:pt x="0" y="0"/>
                </a:moveTo>
                <a:lnTo>
                  <a:pt x="29910589" y="0"/>
                </a:lnTo>
                <a:lnTo>
                  <a:pt x="29910589" y="747764"/>
                </a:lnTo>
                <a:lnTo>
                  <a:pt x="0" y="7477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5152666" y="5992137"/>
            <a:ext cx="3115974" cy="3024163"/>
            <a:chOff x="0" y="0"/>
            <a:chExt cx="4154632" cy="4032218"/>
          </a:xfrm>
        </p:grpSpPr>
        <p:sp>
          <p:nvSpPr>
            <p:cNvPr name="AutoShape 30" id="30"/>
            <p:cNvSpPr/>
            <p:nvPr/>
          </p:nvSpPr>
          <p:spPr>
            <a:xfrm rot="0">
              <a:off x="0" y="0"/>
              <a:ext cx="4154632" cy="4032218"/>
            </a:xfrm>
            <a:prstGeom prst="rect">
              <a:avLst/>
            </a:prstGeom>
            <a:solidFill>
              <a:srgbClr val="F4F4F4"/>
            </a:solidFill>
          </p:spPr>
        </p:sp>
        <p:grpSp>
          <p:nvGrpSpPr>
            <p:cNvPr name="Group 31" id="31"/>
            <p:cNvGrpSpPr/>
            <p:nvPr/>
          </p:nvGrpSpPr>
          <p:grpSpPr>
            <a:xfrm rot="0">
              <a:off x="569411" y="534194"/>
              <a:ext cx="893951" cy="893951"/>
              <a:chOff x="0" y="0"/>
              <a:chExt cx="6350000" cy="63500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600F2"/>
              </a:solidFill>
            </p:spPr>
          </p:sp>
        </p:grpSp>
        <p:sp>
          <p:nvSpPr>
            <p:cNvPr name="Freeform 33" id="33"/>
            <p:cNvSpPr/>
            <p:nvPr/>
          </p:nvSpPr>
          <p:spPr>
            <a:xfrm flipH="false" flipV="false" rot="0">
              <a:off x="803447" y="796879"/>
              <a:ext cx="425880" cy="368580"/>
            </a:xfrm>
            <a:custGeom>
              <a:avLst/>
              <a:gdLst/>
              <a:ahLst/>
              <a:cxnLst/>
              <a:rect r="r" b="b" t="t" l="l"/>
              <a:pathLst>
                <a:path h="368580" w="425880">
                  <a:moveTo>
                    <a:pt x="0" y="0"/>
                  </a:moveTo>
                  <a:lnTo>
                    <a:pt x="425880" y="0"/>
                  </a:lnTo>
                  <a:lnTo>
                    <a:pt x="425880" y="368580"/>
                  </a:lnTo>
                  <a:lnTo>
                    <a:pt x="0" y="368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545795" y="2104714"/>
              <a:ext cx="3063041" cy="367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55"/>
                </a:lnSpc>
              </a:pPr>
              <a:r>
                <a:rPr lang="en-US" sz="1734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Vector Search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545795" y="2776379"/>
              <a:ext cx="3063041" cy="1007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13"/>
                </a:lnSpc>
              </a:pPr>
              <a:r>
                <a:rPr lang="en-US" sz="1548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Handles large volumes of FAQs and multiple user queries.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rot="0">
            <a:off x="10297393" y="5992137"/>
            <a:ext cx="2874748" cy="3024163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37" id="37"/>
          <p:cNvGrpSpPr/>
          <p:nvPr/>
        </p:nvGrpSpPr>
        <p:grpSpPr>
          <a:xfrm rot="0">
            <a:off x="10711483" y="6361766"/>
            <a:ext cx="618559" cy="618559"/>
            <a:chOff x="0" y="0"/>
            <a:chExt cx="6350000" cy="63500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600F2"/>
            </a:solidFill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10878039" y="6531483"/>
            <a:ext cx="262378" cy="279126"/>
          </a:xfrm>
          <a:custGeom>
            <a:avLst/>
            <a:gdLst/>
            <a:ahLst/>
            <a:cxnLst/>
            <a:rect r="r" b="b" t="t" l="l"/>
            <a:pathLst>
              <a:path h="279126" w="262378">
                <a:moveTo>
                  <a:pt x="0" y="0"/>
                </a:moveTo>
                <a:lnTo>
                  <a:pt x="262378" y="0"/>
                </a:lnTo>
                <a:lnTo>
                  <a:pt x="262378" y="279126"/>
                </a:lnTo>
                <a:lnTo>
                  <a:pt x="0" y="2791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0671297" y="7452126"/>
            <a:ext cx="2119435" cy="238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0"/>
              </a:lnSpc>
            </a:pPr>
            <a:r>
              <a:rPr lang="en-US" sz="1500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Database Management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647284" y="7991611"/>
            <a:ext cx="2270837" cy="659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27"/>
              </a:lnSpc>
            </a:pPr>
            <a:r>
              <a:rPr lang="en-US" sz="132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Stores structured data securely with SQLite for auditability and redundancy.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-634608" y="9685499"/>
            <a:ext cx="19248046" cy="601501"/>
          </a:xfrm>
          <a:custGeom>
            <a:avLst/>
            <a:gdLst/>
            <a:ahLst/>
            <a:cxnLst/>
            <a:rect r="r" b="b" t="t" l="l"/>
            <a:pathLst>
              <a:path h="601501" w="19248046">
                <a:moveTo>
                  <a:pt x="0" y="0"/>
                </a:moveTo>
                <a:lnTo>
                  <a:pt x="19248046" y="0"/>
                </a:lnTo>
                <a:lnTo>
                  <a:pt x="19248046" y="601501"/>
                </a:lnTo>
                <a:lnTo>
                  <a:pt x="0" y="6015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25158" y="8774301"/>
            <a:ext cx="3134142" cy="483999"/>
            <a:chOff x="0" y="0"/>
            <a:chExt cx="4178856" cy="645332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4178856" cy="645332"/>
            </a:xfrm>
            <a:prstGeom prst="rect">
              <a:avLst/>
            </a:prstGeom>
            <a:solidFill>
              <a:srgbClr val="9600F2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91683" y="126018"/>
              <a:ext cx="3716088" cy="364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  <a:hlinkClick r:id="rId2" action="ppaction://hlinksldjump"/>
                </a:rPr>
                <a:t>BACK TO AGENDA PAGE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28700"/>
            <a:ext cx="1067391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Prosposed </a:t>
            </a:r>
            <a:r>
              <a:rPr lang="en-US" b="true" sz="85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Solution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455653" y="-1949519"/>
            <a:ext cx="11037082" cy="9150744"/>
          </a:xfrm>
          <a:custGeom>
            <a:avLst/>
            <a:gdLst/>
            <a:ahLst/>
            <a:cxnLst/>
            <a:rect r="r" b="b" t="t" l="l"/>
            <a:pathLst>
              <a:path h="9150744" w="11037082">
                <a:moveTo>
                  <a:pt x="0" y="0"/>
                </a:moveTo>
                <a:lnTo>
                  <a:pt x="11037081" y="0"/>
                </a:lnTo>
                <a:lnTo>
                  <a:pt x="11037081" y="9150744"/>
                </a:lnTo>
                <a:lnTo>
                  <a:pt x="0" y="91507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731254" y="9625463"/>
            <a:ext cx="29910589" cy="747765"/>
          </a:xfrm>
          <a:custGeom>
            <a:avLst/>
            <a:gdLst/>
            <a:ahLst/>
            <a:cxnLst/>
            <a:rect r="r" b="b" t="t" l="l"/>
            <a:pathLst>
              <a:path h="747765" w="29910589">
                <a:moveTo>
                  <a:pt x="0" y="0"/>
                </a:moveTo>
                <a:lnTo>
                  <a:pt x="29910589" y="0"/>
                </a:lnTo>
                <a:lnTo>
                  <a:pt x="29910589" y="747764"/>
                </a:lnTo>
                <a:lnTo>
                  <a:pt x="0" y="7477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4608" y="9685499"/>
            <a:ext cx="19248046" cy="601501"/>
          </a:xfrm>
          <a:custGeom>
            <a:avLst/>
            <a:gdLst/>
            <a:ahLst/>
            <a:cxnLst/>
            <a:rect r="r" b="b" t="t" l="l"/>
            <a:pathLst>
              <a:path h="601501" w="19248046">
                <a:moveTo>
                  <a:pt x="0" y="0"/>
                </a:moveTo>
                <a:lnTo>
                  <a:pt x="19248046" y="0"/>
                </a:lnTo>
                <a:lnTo>
                  <a:pt x="19248046" y="601501"/>
                </a:lnTo>
                <a:lnTo>
                  <a:pt x="0" y="601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3040380"/>
            <a:ext cx="18288000" cy="4206240"/>
          </a:xfrm>
          <a:custGeom>
            <a:avLst/>
            <a:gdLst/>
            <a:ahLst/>
            <a:cxnLst/>
            <a:rect r="r" b="b" t="t" l="l"/>
            <a:pathLst>
              <a:path h="4206240" w="18288000">
                <a:moveTo>
                  <a:pt x="0" y="0"/>
                </a:moveTo>
                <a:lnTo>
                  <a:pt x="18288000" y="0"/>
                </a:lnTo>
                <a:lnTo>
                  <a:pt x="18288000" y="4206240"/>
                </a:lnTo>
                <a:lnTo>
                  <a:pt x="0" y="42062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28575" cap="sq">
            <a:solidFill>
              <a:srgbClr val="A90AB3"/>
            </a:solidFill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25158" y="8774301"/>
            <a:ext cx="3134142" cy="483999"/>
            <a:chOff x="0" y="0"/>
            <a:chExt cx="4178856" cy="645332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4178856" cy="645332"/>
            </a:xfrm>
            <a:prstGeom prst="rect">
              <a:avLst/>
            </a:prstGeom>
            <a:solidFill>
              <a:srgbClr val="9600F2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91683" y="126018"/>
              <a:ext cx="3716088" cy="364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  <a:hlinkClick r:id="rId2" action="ppaction://hlinksldjump"/>
                </a:rPr>
                <a:t>BACK TO AGENDA PAGE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455653" y="-1949519"/>
            <a:ext cx="11037082" cy="9150744"/>
          </a:xfrm>
          <a:custGeom>
            <a:avLst/>
            <a:gdLst/>
            <a:ahLst/>
            <a:cxnLst/>
            <a:rect r="r" b="b" t="t" l="l"/>
            <a:pathLst>
              <a:path h="9150744" w="11037082">
                <a:moveTo>
                  <a:pt x="0" y="0"/>
                </a:moveTo>
                <a:lnTo>
                  <a:pt x="11037081" y="0"/>
                </a:lnTo>
                <a:lnTo>
                  <a:pt x="11037081" y="9150744"/>
                </a:lnTo>
                <a:lnTo>
                  <a:pt x="0" y="91507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731254" y="9625463"/>
            <a:ext cx="29910589" cy="747765"/>
          </a:xfrm>
          <a:custGeom>
            <a:avLst/>
            <a:gdLst/>
            <a:ahLst/>
            <a:cxnLst/>
            <a:rect r="r" b="b" t="t" l="l"/>
            <a:pathLst>
              <a:path h="747765" w="29910589">
                <a:moveTo>
                  <a:pt x="0" y="0"/>
                </a:moveTo>
                <a:lnTo>
                  <a:pt x="29910589" y="0"/>
                </a:lnTo>
                <a:lnTo>
                  <a:pt x="29910589" y="747764"/>
                </a:lnTo>
                <a:lnTo>
                  <a:pt x="0" y="7477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70897" y="6900911"/>
            <a:ext cx="1458980" cy="1078863"/>
          </a:xfrm>
          <a:custGeom>
            <a:avLst/>
            <a:gdLst/>
            <a:ahLst/>
            <a:cxnLst/>
            <a:rect r="r" b="b" t="t" l="l"/>
            <a:pathLst>
              <a:path h="1078863" w="1458980">
                <a:moveTo>
                  <a:pt x="0" y="0"/>
                </a:moveTo>
                <a:lnTo>
                  <a:pt x="1458981" y="0"/>
                </a:lnTo>
                <a:lnTo>
                  <a:pt x="1458981" y="1078863"/>
                </a:lnTo>
                <a:lnTo>
                  <a:pt x="0" y="10788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28268" y="6401518"/>
            <a:ext cx="1500908" cy="998786"/>
          </a:xfrm>
          <a:custGeom>
            <a:avLst/>
            <a:gdLst/>
            <a:ahLst/>
            <a:cxnLst/>
            <a:rect r="r" b="b" t="t" l="l"/>
            <a:pathLst>
              <a:path h="998786" w="1500908">
                <a:moveTo>
                  <a:pt x="0" y="0"/>
                </a:moveTo>
                <a:lnTo>
                  <a:pt x="1500908" y="0"/>
                </a:lnTo>
                <a:lnTo>
                  <a:pt x="1500908" y="998786"/>
                </a:lnTo>
                <a:lnTo>
                  <a:pt x="0" y="9987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974193" y="7201225"/>
            <a:ext cx="1810657" cy="1059234"/>
          </a:xfrm>
          <a:custGeom>
            <a:avLst/>
            <a:gdLst/>
            <a:ahLst/>
            <a:cxnLst/>
            <a:rect r="r" b="b" t="t" l="l"/>
            <a:pathLst>
              <a:path h="1059234" w="1810657">
                <a:moveTo>
                  <a:pt x="0" y="0"/>
                </a:moveTo>
                <a:lnTo>
                  <a:pt x="1810658" y="0"/>
                </a:lnTo>
                <a:lnTo>
                  <a:pt x="1810658" y="1059234"/>
                </a:lnTo>
                <a:lnTo>
                  <a:pt x="0" y="10592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31487" y="5583395"/>
            <a:ext cx="1396782" cy="1396782"/>
          </a:xfrm>
          <a:custGeom>
            <a:avLst/>
            <a:gdLst/>
            <a:ahLst/>
            <a:cxnLst/>
            <a:rect r="r" b="b" t="t" l="l"/>
            <a:pathLst>
              <a:path h="1396782" w="1396782">
                <a:moveTo>
                  <a:pt x="0" y="0"/>
                </a:moveTo>
                <a:lnTo>
                  <a:pt x="1396781" y="0"/>
                </a:lnTo>
                <a:lnTo>
                  <a:pt x="1396781" y="1396782"/>
                </a:lnTo>
                <a:lnTo>
                  <a:pt x="0" y="13967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353356" y="5294763"/>
            <a:ext cx="1037263" cy="1138286"/>
          </a:xfrm>
          <a:custGeom>
            <a:avLst/>
            <a:gdLst/>
            <a:ahLst/>
            <a:cxnLst/>
            <a:rect r="r" b="b" t="t" l="l"/>
            <a:pathLst>
              <a:path h="1138286" w="1037263">
                <a:moveTo>
                  <a:pt x="0" y="0"/>
                </a:moveTo>
                <a:lnTo>
                  <a:pt x="1037263" y="0"/>
                </a:lnTo>
                <a:lnTo>
                  <a:pt x="1037263" y="1138286"/>
                </a:lnTo>
                <a:lnTo>
                  <a:pt x="0" y="11382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634608" y="9685499"/>
            <a:ext cx="19248046" cy="601501"/>
          </a:xfrm>
          <a:custGeom>
            <a:avLst/>
            <a:gdLst/>
            <a:ahLst/>
            <a:cxnLst/>
            <a:rect r="r" b="b" t="t" l="l"/>
            <a:pathLst>
              <a:path h="601501" w="19248046">
                <a:moveTo>
                  <a:pt x="0" y="0"/>
                </a:moveTo>
                <a:lnTo>
                  <a:pt x="19248046" y="0"/>
                </a:lnTo>
                <a:lnTo>
                  <a:pt x="19248046" y="601501"/>
                </a:lnTo>
                <a:lnTo>
                  <a:pt x="0" y="6015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6148901"/>
            <a:ext cx="13462795" cy="327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LlamaParse:</a:t>
            </a: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For robust PDF and document text extraction</a:t>
            </a:r>
          </a:p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OpenAI GPT-4: </a:t>
            </a: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Powers the document classification, summarization, and chat functionality</a:t>
            </a:r>
          </a:p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Streamlit:</a:t>
            </a: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Frontend framework for the web interface</a:t>
            </a:r>
          </a:p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Redis: </a:t>
            </a: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Distributed caching system for document data and chat history</a:t>
            </a:r>
          </a:p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SQLite: </a:t>
            </a: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Local database for document storage and metadata</a:t>
            </a:r>
          </a:p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FAISS: </a:t>
            </a: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Vector database for efficient similarity search</a:t>
            </a:r>
          </a:p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LangChain: </a:t>
            </a: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Framework for building the RAG pipeline</a:t>
            </a:r>
          </a:p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LangGraph: </a:t>
            </a: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 managing conversational workflows and state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456203" y="7030982"/>
            <a:ext cx="1314694" cy="1314694"/>
          </a:xfrm>
          <a:custGeom>
            <a:avLst/>
            <a:gdLst/>
            <a:ahLst/>
            <a:cxnLst/>
            <a:rect r="r" b="b" t="t" l="l"/>
            <a:pathLst>
              <a:path h="1314694" w="1314694">
                <a:moveTo>
                  <a:pt x="0" y="0"/>
                </a:moveTo>
                <a:lnTo>
                  <a:pt x="1314694" y="0"/>
                </a:lnTo>
                <a:lnTo>
                  <a:pt x="1314694" y="1314694"/>
                </a:lnTo>
                <a:lnTo>
                  <a:pt x="0" y="13146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979773" y="5143500"/>
            <a:ext cx="1800401" cy="1011597"/>
          </a:xfrm>
          <a:custGeom>
            <a:avLst/>
            <a:gdLst/>
            <a:ahLst/>
            <a:cxnLst/>
            <a:rect r="r" b="b" t="t" l="l"/>
            <a:pathLst>
              <a:path h="1011597" w="1800401">
                <a:moveTo>
                  <a:pt x="0" y="0"/>
                </a:moveTo>
                <a:lnTo>
                  <a:pt x="1800401" y="0"/>
                </a:lnTo>
                <a:lnTo>
                  <a:pt x="1800401" y="1011597"/>
                </a:lnTo>
                <a:lnTo>
                  <a:pt x="0" y="101159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480607" y="6900911"/>
            <a:ext cx="1399366" cy="1399366"/>
          </a:xfrm>
          <a:custGeom>
            <a:avLst/>
            <a:gdLst/>
            <a:ahLst/>
            <a:cxnLst/>
            <a:rect r="r" b="b" t="t" l="l"/>
            <a:pathLst>
              <a:path h="1399366" w="1399366">
                <a:moveTo>
                  <a:pt x="0" y="0"/>
                </a:moveTo>
                <a:lnTo>
                  <a:pt x="1399366" y="0"/>
                </a:lnTo>
                <a:lnTo>
                  <a:pt x="1399366" y="1399367"/>
                </a:lnTo>
                <a:lnTo>
                  <a:pt x="0" y="1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160917" y="8407664"/>
            <a:ext cx="2439780" cy="1277835"/>
          </a:xfrm>
          <a:custGeom>
            <a:avLst/>
            <a:gdLst/>
            <a:ahLst/>
            <a:cxnLst/>
            <a:rect r="r" b="b" t="t" l="l"/>
            <a:pathLst>
              <a:path h="1277835" w="2439780">
                <a:moveTo>
                  <a:pt x="0" y="0"/>
                </a:moveTo>
                <a:lnTo>
                  <a:pt x="2439780" y="0"/>
                </a:lnTo>
                <a:lnTo>
                  <a:pt x="2439780" y="1277835"/>
                </a:lnTo>
                <a:lnTo>
                  <a:pt x="0" y="12778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525" y="1564447"/>
            <a:ext cx="18202367" cy="327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Recursive Text Splitting: </a:t>
            </a: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Uses RecursiveCharacterTextSplitter for breaking down documents into manageable chunks while maintaining context</a:t>
            </a:r>
          </a:p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Retrieval Augmented Generation (RAG): </a:t>
            </a: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Implements a hybrid approach combining document retrieval with LLM generation for accurate document-based chat</a:t>
            </a:r>
          </a:p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Vector Similarity Search: </a:t>
            </a: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Employs FAISS for efficient document similarity matching and retrieval</a:t>
            </a:r>
          </a:p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Caching Strategy: </a:t>
            </a: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Uses a multi-level caching system combining Redis for distributed caching and local LRU cache for frequently accessed data</a:t>
            </a:r>
          </a:p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State Management: </a:t>
            </a: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Implements custom state handling for chat sessions and document processing workflows.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3961" y="297622"/>
            <a:ext cx="10647551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Techniques</a:t>
            </a:r>
            <a:r>
              <a:rPr lang="en-US" b="true" sz="8500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 used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3961" y="4811089"/>
            <a:ext cx="10647551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Technology </a:t>
            </a:r>
            <a:r>
              <a:rPr lang="en-US" b="true" sz="8500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used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46009">
            <a:off x="-3758847" y="-3367539"/>
            <a:ext cx="9979854" cy="7584689"/>
          </a:xfrm>
          <a:custGeom>
            <a:avLst/>
            <a:gdLst/>
            <a:ahLst/>
            <a:cxnLst/>
            <a:rect r="r" b="b" t="t" l="l"/>
            <a:pathLst>
              <a:path h="7584689" w="9979854">
                <a:moveTo>
                  <a:pt x="0" y="0"/>
                </a:moveTo>
                <a:lnTo>
                  <a:pt x="9979853" y="0"/>
                </a:lnTo>
                <a:lnTo>
                  <a:pt x="9979853" y="7584689"/>
                </a:lnTo>
                <a:lnTo>
                  <a:pt x="0" y="758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446009">
            <a:off x="-3777897" y="-3377064"/>
            <a:ext cx="9979854" cy="7584689"/>
          </a:xfrm>
          <a:custGeom>
            <a:avLst/>
            <a:gdLst/>
            <a:ahLst/>
            <a:cxnLst/>
            <a:rect r="r" b="b" t="t" l="l"/>
            <a:pathLst>
              <a:path h="7584689" w="9979854">
                <a:moveTo>
                  <a:pt x="0" y="0"/>
                </a:moveTo>
                <a:lnTo>
                  <a:pt x="9979853" y="0"/>
                </a:lnTo>
                <a:lnTo>
                  <a:pt x="9979853" y="7584689"/>
                </a:lnTo>
                <a:lnTo>
                  <a:pt x="0" y="758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5256383" y="0"/>
            <a:ext cx="1305339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2071348" y="1318647"/>
            <a:ext cx="6055083" cy="3148643"/>
          </a:xfrm>
          <a:custGeom>
            <a:avLst/>
            <a:gdLst/>
            <a:ahLst/>
            <a:cxnLst/>
            <a:rect r="r" b="b" t="t" l="l"/>
            <a:pathLst>
              <a:path h="3148643" w="6055083">
                <a:moveTo>
                  <a:pt x="0" y="0"/>
                </a:moveTo>
                <a:lnTo>
                  <a:pt x="6055083" y="0"/>
                </a:lnTo>
                <a:lnTo>
                  <a:pt x="6055083" y="3148643"/>
                </a:lnTo>
                <a:lnTo>
                  <a:pt x="0" y="314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34707" y="4810918"/>
            <a:ext cx="3960241" cy="4452335"/>
          </a:xfrm>
          <a:custGeom>
            <a:avLst/>
            <a:gdLst/>
            <a:ahLst/>
            <a:cxnLst/>
            <a:rect r="r" b="b" t="t" l="l"/>
            <a:pathLst>
              <a:path h="4452335" w="3960241">
                <a:moveTo>
                  <a:pt x="0" y="0"/>
                </a:moveTo>
                <a:lnTo>
                  <a:pt x="3960241" y="0"/>
                </a:lnTo>
                <a:lnTo>
                  <a:pt x="3960241" y="4452336"/>
                </a:lnTo>
                <a:lnTo>
                  <a:pt x="0" y="44523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94" t="0" r="-129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83078" y="5293469"/>
            <a:ext cx="6343353" cy="4519639"/>
          </a:xfrm>
          <a:custGeom>
            <a:avLst/>
            <a:gdLst/>
            <a:ahLst/>
            <a:cxnLst/>
            <a:rect r="r" b="b" t="t" l="l"/>
            <a:pathLst>
              <a:path h="4519639" w="6343353">
                <a:moveTo>
                  <a:pt x="0" y="0"/>
                </a:moveTo>
                <a:lnTo>
                  <a:pt x="6343353" y="0"/>
                </a:lnTo>
                <a:lnTo>
                  <a:pt x="6343353" y="4519639"/>
                </a:lnTo>
                <a:lnTo>
                  <a:pt x="0" y="4519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79482" y="1212647"/>
            <a:ext cx="5411170" cy="2786753"/>
          </a:xfrm>
          <a:custGeom>
            <a:avLst/>
            <a:gdLst/>
            <a:ahLst/>
            <a:cxnLst/>
            <a:rect r="r" b="b" t="t" l="l"/>
            <a:pathLst>
              <a:path h="2786753" w="5411170">
                <a:moveTo>
                  <a:pt x="0" y="0"/>
                </a:moveTo>
                <a:lnTo>
                  <a:pt x="5411171" y="0"/>
                </a:lnTo>
                <a:lnTo>
                  <a:pt x="5411171" y="2786753"/>
                </a:lnTo>
                <a:lnTo>
                  <a:pt x="0" y="27867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10904" y="228757"/>
            <a:ext cx="2111914" cy="2734658"/>
          </a:xfrm>
          <a:custGeom>
            <a:avLst/>
            <a:gdLst/>
            <a:ahLst/>
            <a:cxnLst/>
            <a:rect r="r" b="b" t="t" l="l"/>
            <a:pathLst>
              <a:path h="2734658" w="2111914">
                <a:moveTo>
                  <a:pt x="0" y="0"/>
                </a:moveTo>
                <a:lnTo>
                  <a:pt x="2111914" y="0"/>
                </a:lnTo>
                <a:lnTo>
                  <a:pt x="2111914" y="2734658"/>
                </a:lnTo>
                <a:lnTo>
                  <a:pt x="0" y="27346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H="true" flipV="true">
            <a:off x="6051385" y="1318647"/>
            <a:ext cx="356002" cy="277439"/>
          </a:xfrm>
          <a:prstGeom prst="line">
            <a:avLst/>
          </a:prstGeom>
          <a:ln cap="flat" w="38100">
            <a:solidFill>
              <a:srgbClr val="E7191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7234707" y="9301354"/>
            <a:ext cx="3960241" cy="891054"/>
          </a:xfrm>
          <a:custGeom>
            <a:avLst/>
            <a:gdLst/>
            <a:ahLst/>
            <a:cxnLst/>
            <a:rect r="r" b="b" t="t" l="l"/>
            <a:pathLst>
              <a:path h="891054" w="3960241">
                <a:moveTo>
                  <a:pt x="0" y="0"/>
                </a:moveTo>
                <a:lnTo>
                  <a:pt x="3960241" y="0"/>
                </a:lnTo>
                <a:lnTo>
                  <a:pt x="3960241" y="891054"/>
                </a:lnTo>
                <a:lnTo>
                  <a:pt x="0" y="8910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071348" y="703231"/>
            <a:ext cx="5340348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800">
                <a:solidFill>
                  <a:srgbClr val="9600F2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2. View Document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7962900"/>
            <a:ext cx="3838161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Results</a:t>
            </a:r>
          </a:p>
        </p:txBody>
      </p:sp>
      <p:sp>
        <p:nvSpPr>
          <p:cNvPr name="TextBox 14" id="14"/>
          <p:cNvSpPr txBox="true"/>
          <p:nvPr/>
        </p:nvSpPr>
        <p:spPr>
          <a:xfrm rot="-5400000">
            <a:off x="3390376" y="5590173"/>
            <a:ext cx="515056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 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34707" y="4286315"/>
            <a:ext cx="5340348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800">
                <a:solidFill>
                  <a:srgbClr val="9600F2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3. Summarise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83078" y="4768866"/>
            <a:ext cx="5340348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800">
                <a:solidFill>
                  <a:srgbClr val="9600F2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4. Chat With the Doc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79482" y="703231"/>
            <a:ext cx="5340348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800">
                <a:solidFill>
                  <a:srgbClr val="9600F2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1. Upload Document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79130" y="3073571"/>
            <a:ext cx="3463547" cy="925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E7191F"/>
                </a:solidFill>
                <a:latin typeface="Canva Sans"/>
                <a:ea typeface="Canva Sans"/>
                <a:cs typeface="Canva Sans"/>
                <a:sym typeface="Canva Sans"/>
              </a:rPr>
              <a:t>You can select the category of documents you have uploaded earlier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0584591" y="10045263"/>
            <a:ext cx="796996" cy="20536"/>
          </a:xfrm>
          <a:prstGeom prst="line">
            <a:avLst/>
          </a:prstGeom>
          <a:ln cap="flat" w="38100">
            <a:solidFill>
              <a:srgbClr val="E7191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0" id="20"/>
          <p:cNvSpPr txBox="true"/>
          <p:nvPr/>
        </p:nvSpPr>
        <p:spPr>
          <a:xfrm rot="0">
            <a:off x="11460439" y="9902921"/>
            <a:ext cx="3638451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E7191F"/>
                </a:solidFill>
                <a:latin typeface="Canva Sans"/>
                <a:ea typeface="Canva Sans"/>
                <a:cs typeface="Canva Sans"/>
                <a:sym typeface="Canva Sans"/>
              </a:rPr>
              <a:t>You can regenerate the summary</a:t>
            </a:r>
          </a:p>
        </p:txBody>
      </p:sp>
      <p:sp>
        <p:nvSpPr>
          <p:cNvPr name="AutoShape 21" id="21"/>
          <p:cNvSpPr/>
          <p:nvPr/>
        </p:nvSpPr>
        <p:spPr>
          <a:xfrm flipV="true">
            <a:off x="15647679" y="840842"/>
            <a:ext cx="1158701" cy="2207334"/>
          </a:xfrm>
          <a:prstGeom prst="line">
            <a:avLst/>
          </a:prstGeom>
          <a:ln cap="flat" w="38100">
            <a:solidFill>
              <a:srgbClr val="E7191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2" id="22"/>
          <p:cNvSpPr txBox="true"/>
          <p:nvPr/>
        </p:nvSpPr>
        <p:spPr>
          <a:xfrm rot="0">
            <a:off x="15907829" y="260869"/>
            <a:ext cx="2286964" cy="494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5"/>
              </a:lnSpc>
            </a:pPr>
            <a:r>
              <a:rPr lang="en-US" sz="1432">
                <a:solidFill>
                  <a:srgbClr val="E7191F"/>
                </a:solidFill>
                <a:latin typeface="Canva Sans"/>
                <a:ea typeface="Canva Sans"/>
                <a:cs typeface="Canva Sans"/>
                <a:sym typeface="Canva Sans"/>
              </a:rPr>
              <a:t>Tap to view the document and important info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9631" y="8774301"/>
            <a:ext cx="3134142" cy="483999"/>
            <a:chOff x="0" y="0"/>
            <a:chExt cx="4178856" cy="645332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4178856" cy="645332"/>
            </a:xfrm>
            <a:prstGeom prst="rect">
              <a:avLst/>
            </a:prstGeom>
            <a:solidFill>
              <a:srgbClr val="9600F2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91683" y="126018"/>
              <a:ext cx="3716088" cy="364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  <a:hlinkClick r:id="rId2" action="ppaction://hlinksldjump"/>
                </a:rPr>
                <a:t>BACK TO AGENDA PAGE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6134067"/>
            <a:ext cx="67056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Access </a:t>
            </a:r>
            <a:r>
              <a:rPr lang="en-US" b="true" sz="85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Links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9144000" y="1028700"/>
            <a:ext cx="8115300" cy="2336888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9470136" y="1299162"/>
            <a:ext cx="4940012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Live Access Link: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9144000" y="6134067"/>
            <a:ext cx="8115300" cy="2336888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9470136" y="6404529"/>
            <a:ext cx="4940012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Github Link: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36513" y="2168569"/>
            <a:ext cx="6530273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u="sng">
                <a:solidFill>
                  <a:srgbClr val="004AAD"/>
                </a:solidFill>
                <a:latin typeface="IBM Plex Sans"/>
                <a:ea typeface="IBM Plex Sans"/>
                <a:cs typeface="IBM Plex Sans"/>
                <a:sym typeface="IBM Plex Sans"/>
              </a:rPr>
              <a:t>Appian AI Fin Document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36513" y="7146981"/>
            <a:ext cx="6530273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u="sng">
                <a:solidFill>
                  <a:srgbClr val="004AAD"/>
                </a:solidFill>
                <a:latin typeface="IBM Plex Sans"/>
                <a:ea typeface="IBM Plex Sans"/>
                <a:cs typeface="IBM Plex Sans"/>
                <a:sym typeface="IBM Plex Sans"/>
                <a:hlinkClick r:id="rId3" tooltip="https://github.com/Pradipta-Sundar-Sahoo/Appian-IITM-AI-Challenge"/>
              </a:rPr>
              <a:t>Github Repo Link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7731254" y="9625463"/>
            <a:ext cx="29910589" cy="747765"/>
          </a:xfrm>
          <a:custGeom>
            <a:avLst/>
            <a:gdLst/>
            <a:ahLst/>
            <a:cxnLst/>
            <a:rect r="r" b="b" t="t" l="l"/>
            <a:pathLst>
              <a:path h="747765" w="29910589">
                <a:moveTo>
                  <a:pt x="0" y="0"/>
                </a:moveTo>
                <a:lnTo>
                  <a:pt x="29910589" y="0"/>
                </a:lnTo>
                <a:lnTo>
                  <a:pt x="29910589" y="747764"/>
                </a:lnTo>
                <a:lnTo>
                  <a:pt x="0" y="747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rot="0">
            <a:off x="9144000" y="3581384"/>
            <a:ext cx="8115300" cy="2336888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14" id="14"/>
          <p:cNvSpPr txBox="true"/>
          <p:nvPr/>
        </p:nvSpPr>
        <p:spPr>
          <a:xfrm rot="0">
            <a:off x="9470136" y="3851845"/>
            <a:ext cx="4940012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Demo Video Link: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36513" y="4594297"/>
            <a:ext cx="6530273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u="sng">
                <a:solidFill>
                  <a:srgbClr val="004AAD"/>
                </a:solidFill>
                <a:latin typeface="IBM Plex Sans"/>
                <a:ea typeface="IBM Plex Sans"/>
                <a:cs typeface="IBM Plex Sans"/>
                <a:sym typeface="IBM Plex Sans"/>
                <a:hlinkClick r:id="rId5" tooltip="https://drive.google.com/file/d/1n5WeM7gYoa0pletWTSixzVyBiG0O26Cw/view?usp=sharing"/>
              </a:rPr>
              <a:t>Demo Video Link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634608" y="9685499"/>
            <a:ext cx="19248046" cy="601501"/>
          </a:xfrm>
          <a:custGeom>
            <a:avLst/>
            <a:gdLst/>
            <a:ahLst/>
            <a:cxnLst/>
            <a:rect r="r" b="b" t="t" l="l"/>
            <a:pathLst>
              <a:path h="601501" w="19248046">
                <a:moveTo>
                  <a:pt x="0" y="0"/>
                </a:moveTo>
                <a:lnTo>
                  <a:pt x="19248046" y="0"/>
                </a:lnTo>
                <a:lnTo>
                  <a:pt x="19248046" y="601501"/>
                </a:lnTo>
                <a:lnTo>
                  <a:pt x="0" y="601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 rot="0">
            <a:off x="348326" y="429646"/>
            <a:ext cx="4583020" cy="1319730"/>
          </a:xfrm>
          <a:prstGeom prst="rect">
            <a:avLst/>
          </a:prstGeom>
          <a:solidFill>
            <a:srgbClr val="FFFBC3"/>
          </a:solidFill>
          <a:ln w="38100" cap="sq">
            <a:solidFill>
              <a:srgbClr val="E7191F"/>
            </a:solidFill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532508" y="588999"/>
            <a:ext cx="2789814" cy="247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5"/>
              </a:lnSpc>
            </a:pPr>
            <a:r>
              <a:rPr lang="en-US" sz="1581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Bonus Video: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5889" y="1008289"/>
            <a:ext cx="3687895" cy="246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5"/>
              </a:lnSpc>
            </a:pPr>
            <a:r>
              <a:rPr lang="en-US" sz="1581" u="sng">
                <a:solidFill>
                  <a:srgbClr val="004AAD"/>
                </a:solidFill>
                <a:latin typeface="IBM Plex Sans"/>
                <a:ea typeface="IBM Plex Sans"/>
                <a:cs typeface="IBM Plex Sans"/>
                <a:sym typeface="IBM Plex Sans"/>
                <a:hlinkClick r:id="rId7" tooltip="https://drive.google.com/file/d/15QAFRjQzk7eCQj3ofOgwG92j8aqJ2vgn/view?usp=sharing"/>
              </a:rPr>
              <a:t>Bonus Video Link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8326" y="2205930"/>
            <a:ext cx="2162185" cy="194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7"/>
              </a:lnSpc>
            </a:pPr>
            <a:r>
              <a:rPr lang="en-US" sz="1320" b="true">
                <a:solidFill>
                  <a:srgbClr val="FF3131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I was working on a finance project myself,which is not published yet anywhere(till now).</a:t>
            </a:r>
          </a:p>
          <a:p>
            <a:pPr algn="ctr">
              <a:lnSpc>
                <a:spcPts val="1717"/>
              </a:lnSpc>
            </a:pPr>
          </a:p>
          <a:p>
            <a:pPr algn="ctr">
              <a:lnSpc>
                <a:spcPts val="1717"/>
              </a:lnSpc>
            </a:pPr>
            <a:r>
              <a:rPr lang="en-US" sz="1320" b="true">
                <a:solidFill>
                  <a:srgbClr val="FF3131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Have A Look!!! </a:t>
            </a:r>
          </a:p>
          <a:p>
            <a:pPr algn="ctr">
              <a:lnSpc>
                <a:spcPts val="1717"/>
              </a:lnSpc>
              <a:spcBef>
                <a:spcPct val="0"/>
              </a:spcBef>
            </a:pPr>
            <a:r>
              <a:rPr lang="en-US" b="true" sz="1320">
                <a:solidFill>
                  <a:srgbClr val="FF3131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120 page Bank statement,with lots of numbers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46009">
            <a:off x="-3758847" y="-3367539"/>
            <a:ext cx="9979854" cy="7584689"/>
          </a:xfrm>
          <a:custGeom>
            <a:avLst/>
            <a:gdLst/>
            <a:ahLst/>
            <a:cxnLst/>
            <a:rect r="r" b="b" t="t" l="l"/>
            <a:pathLst>
              <a:path h="7584689" w="9979854">
                <a:moveTo>
                  <a:pt x="0" y="0"/>
                </a:moveTo>
                <a:lnTo>
                  <a:pt x="9979853" y="0"/>
                </a:lnTo>
                <a:lnTo>
                  <a:pt x="9979853" y="7584689"/>
                </a:lnTo>
                <a:lnTo>
                  <a:pt x="0" y="75846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1186" y="6555359"/>
            <a:ext cx="4913197" cy="3248852"/>
          </a:xfrm>
          <a:custGeom>
            <a:avLst/>
            <a:gdLst/>
            <a:ahLst/>
            <a:cxnLst/>
            <a:rect r="r" b="b" t="t" l="l"/>
            <a:pathLst>
              <a:path h="3248852" w="4913197">
                <a:moveTo>
                  <a:pt x="0" y="0"/>
                </a:moveTo>
                <a:lnTo>
                  <a:pt x="4913197" y="0"/>
                </a:lnTo>
                <a:lnTo>
                  <a:pt x="4913197" y="3248852"/>
                </a:lnTo>
                <a:lnTo>
                  <a:pt x="0" y="32488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19921" y="1670588"/>
            <a:ext cx="15248158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</a:t>
            </a:r>
            <a:r>
              <a:rPr lang="en-US" sz="5199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 important thing</a:t>
            </a: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Have updated evaluation.py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But need to create a test dataset manually.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Which I will do on moving to next round.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808831" y="8330765"/>
            <a:ext cx="4772294" cy="1473446"/>
          </a:xfrm>
          <a:custGeom>
            <a:avLst/>
            <a:gdLst/>
            <a:ahLst/>
            <a:cxnLst/>
            <a:rect r="r" b="b" t="t" l="l"/>
            <a:pathLst>
              <a:path h="1473446" w="4772294">
                <a:moveTo>
                  <a:pt x="0" y="0"/>
                </a:moveTo>
                <a:lnTo>
                  <a:pt x="4772293" y="0"/>
                </a:lnTo>
                <a:lnTo>
                  <a:pt x="4772293" y="1473446"/>
                </a:lnTo>
                <a:lnTo>
                  <a:pt x="0" y="14734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81252" y="8074033"/>
            <a:ext cx="512030" cy="512030"/>
          </a:xfrm>
          <a:custGeom>
            <a:avLst/>
            <a:gdLst/>
            <a:ahLst/>
            <a:cxnLst/>
            <a:rect r="r" b="b" t="t" l="l"/>
            <a:pathLst>
              <a:path h="512030" w="512030">
                <a:moveTo>
                  <a:pt x="0" y="0"/>
                </a:moveTo>
                <a:lnTo>
                  <a:pt x="512030" y="0"/>
                </a:lnTo>
                <a:lnTo>
                  <a:pt x="512030" y="512029"/>
                </a:lnTo>
                <a:lnTo>
                  <a:pt x="0" y="5120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39081"/>
            <a:ext cx="14332555" cy="1311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4"/>
              </a:lnSpc>
              <a:spcBef>
                <a:spcPct val="0"/>
              </a:spcBef>
            </a:pPr>
            <a:r>
              <a:rPr lang="en-US" sz="808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Evaluation?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55452" y="7351443"/>
            <a:ext cx="402361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LlamaParse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Wins !!!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37267" y="8085573"/>
            <a:ext cx="7654369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GPT-4o , undoubtedly one of the best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DAGaDXCMfuU</dc:identifier>
  <dcterms:modified xsi:type="dcterms:W3CDTF">2011-08-01T06:04:30Z</dcterms:modified>
  <cp:revision>1</cp:revision>
  <dc:title>APPIAN AI Challenge</dc:title>
</cp:coreProperties>
</file>